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8" r:id="rId2"/>
    <p:sldId id="259" r:id="rId3"/>
    <p:sldId id="260" r:id="rId4"/>
    <p:sldId id="261" r:id="rId5"/>
    <p:sldId id="263" r:id="rId6"/>
    <p:sldId id="262" r:id="rId7"/>
    <p:sldId id="268" r:id="rId8"/>
    <p:sldId id="272" r:id="rId9"/>
    <p:sldId id="264" r:id="rId10"/>
    <p:sldId id="265" r:id="rId11"/>
    <p:sldId id="266" r:id="rId12"/>
    <p:sldId id="270" r:id="rId13"/>
    <p:sldId id="271" r:id="rId14"/>
    <p:sldId id="273" r:id="rId15"/>
    <p:sldId id="267" r:id="rId16"/>
    <p:sldId id="275" r:id="rId17"/>
    <p:sldId id="276" r:id="rId18"/>
    <p:sldId id="274" r:id="rId19"/>
    <p:sldId id="277" r:id="rId20"/>
    <p:sldId id="281" r:id="rId21"/>
    <p:sldId id="284" r:id="rId22"/>
    <p:sldId id="282" r:id="rId23"/>
    <p:sldId id="283" r:id="rId24"/>
    <p:sldId id="288" r:id="rId25"/>
    <p:sldId id="285" r:id="rId26"/>
    <p:sldId id="286" r:id="rId27"/>
    <p:sldId id="289" r:id="rId28"/>
    <p:sldId id="290" r:id="rId29"/>
    <p:sldId id="312" r:id="rId30"/>
    <p:sldId id="313" r:id="rId31"/>
    <p:sldId id="304" r:id="rId32"/>
    <p:sldId id="314" r:id="rId33"/>
    <p:sldId id="305" r:id="rId34"/>
    <p:sldId id="315" r:id="rId35"/>
    <p:sldId id="307" r:id="rId36"/>
    <p:sldId id="306" r:id="rId37"/>
    <p:sldId id="308" r:id="rId38"/>
    <p:sldId id="303" r:id="rId39"/>
    <p:sldId id="293" r:id="rId40"/>
    <p:sldId id="294" r:id="rId41"/>
    <p:sldId id="295" r:id="rId42"/>
    <p:sldId id="296" r:id="rId43"/>
    <p:sldId id="316" r:id="rId44"/>
    <p:sldId id="317" r:id="rId45"/>
    <p:sldId id="297" r:id="rId46"/>
    <p:sldId id="298" r:id="rId47"/>
    <p:sldId id="299" r:id="rId48"/>
    <p:sldId id="318" r:id="rId49"/>
    <p:sldId id="319" r:id="rId50"/>
    <p:sldId id="321" r:id="rId51"/>
    <p:sldId id="300" r:id="rId52"/>
    <p:sldId id="309" r:id="rId53"/>
    <p:sldId id="280" r:id="rId54"/>
    <p:sldId id="322" r:id="rId55"/>
    <p:sldId id="310" r:id="rId56"/>
    <p:sldId id="311" r:id="rId57"/>
    <p:sldId id="32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3" d="100"/>
          <a:sy n="93" d="100"/>
        </p:scale>
        <p:origin x="29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EAA456B6-206E-435C-ABBA-8034535160B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930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04C04-86A4-4E46-BE1D-E2F8DB31C9B6}"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A456B6-206E-435C-ABBA-8034535160BB}" type="slidenum">
              <a:rPr lang="en-US" smtClean="0"/>
              <a:t>‹#›</a:t>
            </a:fld>
            <a:endParaRPr lang="en-US"/>
          </a:p>
        </p:txBody>
      </p:sp>
    </p:spTree>
    <p:extLst>
      <p:ext uri="{BB962C8B-B14F-4D97-AF65-F5344CB8AC3E}">
        <p14:creationId xmlns:p14="http://schemas.microsoft.com/office/powerpoint/2010/main" val="210091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073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27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spTree>
    <p:extLst>
      <p:ext uri="{BB962C8B-B14F-4D97-AF65-F5344CB8AC3E}">
        <p14:creationId xmlns:p14="http://schemas.microsoft.com/office/powerpoint/2010/main" val="1047377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7784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717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895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309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spTree>
    <p:extLst>
      <p:ext uri="{BB962C8B-B14F-4D97-AF65-F5344CB8AC3E}">
        <p14:creationId xmlns:p14="http://schemas.microsoft.com/office/powerpoint/2010/main" val="123126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04C04-86A4-4E46-BE1D-E2F8DB31C9B6}"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A456B6-206E-435C-ABBA-8034535160B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08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E04C04-86A4-4E46-BE1D-E2F8DB31C9B6}"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A456B6-206E-435C-ABBA-8034535160BB}"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065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E04C04-86A4-4E46-BE1D-E2F8DB31C9B6}" type="datetimeFigureOut">
              <a:rPr lang="en-US" smtClean="0"/>
              <a:t>8/12/2019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A456B6-206E-435C-ABBA-8034535160B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301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E04C04-86A4-4E46-BE1D-E2F8DB31C9B6}" type="datetimeFigureOut">
              <a:rPr lang="en-US" smtClean="0"/>
              <a:t>8/12/2019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A456B6-206E-435C-ABBA-8034535160B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7499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04C04-86A4-4E46-BE1D-E2F8DB31C9B6}" type="datetimeFigureOut">
              <a:rPr lang="en-US" smtClean="0"/>
              <a:t>8/12/2019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A456B6-206E-435C-ABBA-8034535160BB}" type="slidenum">
              <a:rPr lang="en-US" smtClean="0"/>
              <a:t>‹#›</a:t>
            </a:fld>
            <a:endParaRPr lang="en-US"/>
          </a:p>
        </p:txBody>
      </p:sp>
    </p:spTree>
    <p:extLst>
      <p:ext uri="{BB962C8B-B14F-4D97-AF65-F5344CB8AC3E}">
        <p14:creationId xmlns:p14="http://schemas.microsoft.com/office/powerpoint/2010/main" val="4180467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04C04-86A4-4E46-BE1D-E2F8DB31C9B6}"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A456B6-206E-435C-ABBA-8034535160B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501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04C04-86A4-4E46-BE1D-E2F8DB31C9B6}"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A456B6-206E-435C-ABBA-8034535160BB}" type="slidenum">
              <a:rPr lang="en-US" smtClean="0"/>
              <a:t>‹#›</a:t>
            </a:fld>
            <a:endParaRPr lang="en-US"/>
          </a:p>
        </p:txBody>
      </p:sp>
    </p:spTree>
    <p:extLst>
      <p:ext uri="{BB962C8B-B14F-4D97-AF65-F5344CB8AC3E}">
        <p14:creationId xmlns:p14="http://schemas.microsoft.com/office/powerpoint/2010/main" val="319658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9E04C04-86A4-4E46-BE1D-E2F8DB31C9B6}" type="datetimeFigureOut">
              <a:rPr lang="en-US" smtClean="0"/>
              <a:t>8/12/2019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A456B6-206E-435C-ABBA-8034535160BB}" type="slidenum">
              <a:rPr lang="en-US" smtClean="0"/>
              <a:t>‹#›</a:t>
            </a:fld>
            <a:endParaRPr lang="en-US"/>
          </a:p>
        </p:txBody>
      </p:sp>
    </p:spTree>
    <p:extLst>
      <p:ext uri="{BB962C8B-B14F-4D97-AF65-F5344CB8AC3E}">
        <p14:creationId xmlns:p14="http://schemas.microsoft.com/office/powerpoint/2010/main" val="56255504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Algorithms:</a:t>
            </a:r>
            <a:br>
              <a:rPr lang="en-US" dirty="0" smtClean="0"/>
            </a:br>
            <a:r>
              <a:rPr lang="en-US" sz="3200" b="1" dirty="0" smtClean="0"/>
              <a:t>Decrease and Conquer</a:t>
            </a:r>
            <a:endParaRPr lang="en-US" sz="4800" b="1" dirty="0"/>
          </a:p>
        </p:txBody>
      </p:sp>
      <p:sp>
        <p:nvSpPr>
          <p:cNvPr id="3" name="Subtitle 2"/>
          <p:cNvSpPr>
            <a:spLocks noGrp="1"/>
          </p:cNvSpPr>
          <p:nvPr>
            <p:ph type="subTitle" idx="1"/>
          </p:nvPr>
        </p:nvSpPr>
        <p:spPr/>
        <p:txBody>
          <a:bodyPr/>
          <a:lstStyle/>
          <a:p>
            <a:r>
              <a:rPr lang="en-US" dirty="0" smtClean="0"/>
              <a:t>For: CSCI 163A / COEN 179</a:t>
            </a:r>
          </a:p>
          <a:p>
            <a:r>
              <a:rPr lang="en-US" dirty="0" smtClean="0"/>
              <a:t>By: Navid </a:t>
            </a:r>
            <a:r>
              <a:rPr lang="en-US" dirty="0" err="1" smtClean="0"/>
              <a:t>Shaghaghi</a:t>
            </a:r>
            <a:endParaRPr lang="en-US" dirty="0"/>
          </a:p>
        </p:txBody>
      </p:sp>
    </p:spTree>
    <p:extLst>
      <p:ext uri="{BB962C8B-B14F-4D97-AF65-F5344CB8AC3E}">
        <p14:creationId xmlns:p14="http://schemas.microsoft.com/office/powerpoint/2010/main" val="3644942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141" y="873369"/>
            <a:ext cx="5199226" cy="509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32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exponentiation problem of computing a</a:t>
            </a:r>
            <a:r>
              <a:rPr lang="en-US" baseline="30000" dirty="0"/>
              <a:t>n</a:t>
            </a:r>
            <a:r>
              <a:rPr lang="en-US" dirty="0"/>
              <a:t> where a ≠ 0 and n is a nonnegative integer : a</a:t>
            </a:r>
            <a:r>
              <a:rPr lang="en-US" baseline="30000" dirty="0"/>
              <a:t>n</a:t>
            </a:r>
            <a:r>
              <a:rPr lang="en-US" dirty="0"/>
              <a:t> = </a:t>
            </a:r>
            <a:r>
              <a:rPr lang="en-US" dirty="0" smtClean="0"/>
              <a:t>(a</a:t>
            </a:r>
            <a:r>
              <a:rPr lang="en-US" baseline="30000" dirty="0" smtClean="0"/>
              <a:t>n/2</a:t>
            </a:r>
            <a:r>
              <a:rPr lang="en-US" dirty="0" smtClean="0"/>
              <a:t>)</a:t>
            </a:r>
            <a:r>
              <a:rPr lang="en-US" baseline="30000" dirty="0" smtClean="0"/>
              <a:t>2</a:t>
            </a:r>
            <a:endParaRPr lang="en-US" baseline="30000" dirty="0"/>
          </a:p>
          <a:p>
            <a:r>
              <a:rPr lang="en-US" dirty="0"/>
              <a:t>If n is odd, we have to compute a</a:t>
            </a:r>
            <a:r>
              <a:rPr lang="en-US" baseline="30000" dirty="0"/>
              <a:t>n−1</a:t>
            </a:r>
            <a:r>
              <a:rPr lang="en-US" dirty="0"/>
              <a:t> by using the rule for even-valued exponents and then multiply the result by a</a:t>
            </a:r>
            <a:r>
              <a:rPr lang="en-US" dirty="0" smtClean="0"/>
              <a:t>.</a:t>
            </a:r>
          </a:p>
          <a:p>
            <a:endParaRPr lang="en-US" dirty="0" smtClean="0"/>
          </a:p>
          <a:p>
            <a:endParaRPr lang="en-US" dirty="0"/>
          </a:p>
          <a:p>
            <a:endParaRPr lang="en-US" dirty="0" smtClean="0"/>
          </a:p>
          <a:p>
            <a:r>
              <a:rPr lang="en-US" dirty="0" smtClean="0"/>
              <a:t>With a time efficiency class of </a:t>
            </a:r>
            <a:r>
              <a:rPr lang="el-GR" dirty="0" smtClean="0"/>
              <a:t>Θ</a:t>
            </a:r>
            <a:r>
              <a:rPr lang="en-US" dirty="0"/>
              <a:t>(log n)</a:t>
            </a:r>
            <a:endParaRPr lang="en-US" dirty="0" smtClean="0"/>
          </a:p>
          <a:p>
            <a:endParaRPr lang="en-US" dirty="0"/>
          </a:p>
        </p:txBody>
      </p:sp>
      <p:pic>
        <p:nvPicPr>
          <p:cNvPr id="4" name="Picture 3"/>
          <p:cNvPicPr>
            <a:picLocks noChangeAspect="1"/>
          </p:cNvPicPr>
          <p:nvPr/>
        </p:nvPicPr>
        <p:blipFill>
          <a:blip r:embed="rId2"/>
          <a:stretch>
            <a:fillRect/>
          </a:stretch>
        </p:blipFill>
        <p:spPr>
          <a:xfrm>
            <a:off x="3050929" y="3925050"/>
            <a:ext cx="6090139" cy="1444854"/>
          </a:xfrm>
          <a:prstGeom prst="rect">
            <a:avLst/>
          </a:prstGeom>
        </p:spPr>
      </p:pic>
    </p:spTree>
    <p:extLst>
      <p:ext uri="{BB962C8B-B14F-4D97-AF65-F5344CB8AC3E}">
        <p14:creationId xmlns:p14="http://schemas.microsoft.com/office/powerpoint/2010/main" val="246790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a:t>
            </a:r>
            <a:endParaRPr lang="en-US" dirty="0"/>
          </a:p>
        </p:txBody>
      </p:sp>
      <p:sp>
        <p:nvSpPr>
          <p:cNvPr id="3" name="Content Placeholder 2"/>
          <p:cNvSpPr>
            <a:spLocks noGrp="1"/>
          </p:cNvSpPr>
          <p:nvPr>
            <p:ph idx="1"/>
          </p:nvPr>
        </p:nvSpPr>
        <p:spPr/>
        <p:txBody>
          <a:bodyPr/>
          <a:lstStyle/>
          <a:p>
            <a:r>
              <a:rPr lang="en-US" dirty="0" smtClean="0"/>
              <a:t>T(n</a:t>
            </a:r>
            <a:r>
              <a:rPr lang="en-US" dirty="0"/>
              <a:t>)=</a:t>
            </a:r>
            <a:r>
              <a:rPr lang="en-US" dirty="0" smtClean="0"/>
              <a:t>T(n/b)+</a:t>
            </a:r>
            <a:r>
              <a:rPr lang="en-US" dirty="0"/>
              <a:t>f(n</a:t>
            </a:r>
            <a:r>
              <a:rPr lang="en-US" dirty="0" smtClean="0"/>
              <a:t>) </a:t>
            </a:r>
          </a:p>
          <a:p>
            <a:r>
              <a:rPr lang="en-US" dirty="0" smtClean="0"/>
              <a:t>where b </a:t>
            </a:r>
            <a:r>
              <a:rPr lang="en-US" dirty="0"/>
              <a:t>&gt; 1 and function f (n) accounts for the time needed to reduce an instance to a smaller one and to extend the solution of the smaller instance to a solution of the larger instance. </a:t>
            </a:r>
            <a:endParaRPr lang="en-US" dirty="0" smtClean="0"/>
          </a:p>
          <a:p>
            <a:r>
              <a:rPr lang="en-US" dirty="0"/>
              <a:t>valid only for n = </a:t>
            </a:r>
            <a:r>
              <a:rPr lang="en-US" dirty="0" err="1"/>
              <a:t>b</a:t>
            </a:r>
            <a:r>
              <a:rPr lang="en-US" baseline="30000" dirty="0" err="1"/>
              <a:t>k</a:t>
            </a:r>
            <a:r>
              <a:rPr lang="en-US" dirty="0"/>
              <a:t>, k = 0, 1, . . .. </a:t>
            </a:r>
            <a:endParaRPr lang="en-US" dirty="0" smtClean="0"/>
          </a:p>
          <a:p>
            <a:r>
              <a:rPr lang="en-US" dirty="0" smtClean="0"/>
              <a:t>For </a:t>
            </a:r>
            <a:r>
              <a:rPr lang="en-US" dirty="0"/>
              <a:t>values of n that are not powers of b, there is typically some </a:t>
            </a:r>
            <a:r>
              <a:rPr lang="en-US" dirty="0" smtClean="0"/>
              <a:t>round-off</a:t>
            </a:r>
            <a:r>
              <a:rPr lang="en-US" dirty="0"/>
              <a:t>, usually involving the floor and/or ceiling functions</a:t>
            </a:r>
            <a:r>
              <a:rPr lang="en-US" dirty="0" smtClean="0"/>
              <a:t>.</a:t>
            </a:r>
          </a:p>
          <a:p>
            <a:endParaRPr lang="en-US" dirty="0"/>
          </a:p>
        </p:txBody>
      </p:sp>
    </p:spTree>
    <p:extLst>
      <p:ext uri="{BB962C8B-B14F-4D97-AF65-F5344CB8AC3E}">
        <p14:creationId xmlns:p14="http://schemas.microsoft.com/office/powerpoint/2010/main" val="914128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a:t>
            </a:r>
          </a:p>
        </p:txBody>
      </p:sp>
      <p:sp>
        <p:nvSpPr>
          <p:cNvPr id="3" name="Content Placeholder 2"/>
          <p:cNvSpPr>
            <a:spLocks noGrp="1"/>
          </p:cNvSpPr>
          <p:nvPr>
            <p:ph idx="1"/>
          </p:nvPr>
        </p:nvSpPr>
        <p:spPr/>
        <p:txBody>
          <a:bodyPr/>
          <a:lstStyle/>
          <a:p>
            <a:r>
              <a:rPr lang="en-US" dirty="0" smtClean="0"/>
              <a:t>Applying backward substitution:</a:t>
            </a:r>
          </a:p>
          <a:p>
            <a:endParaRPr lang="en-US" dirty="0"/>
          </a:p>
        </p:txBody>
      </p:sp>
      <p:pic>
        <p:nvPicPr>
          <p:cNvPr id="4" name="Picture 3"/>
          <p:cNvPicPr>
            <a:picLocks noChangeAspect="1"/>
          </p:cNvPicPr>
          <p:nvPr/>
        </p:nvPicPr>
        <p:blipFill>
          <a:blip r:embed="rId2"/>
          <a:stretch>
            <a:fillRect/>
          </a:stretch>
        </p:blipFill>
        <p:spPr>
          <a:xfrm>
            <a:off x="1295401" y="3008843"/>
            <a:ext cx="5724525" cy="2867025"/>
          </a:xfrm>
          <a:prstGeom prst="rect">
            <a:avLst/>
          </a:prstGeom>
        </p:spPr>
      </p:pic>
    </p:spTree>
    <p:extLst>
      <p:ext uri="{BB962C8B-B14F-4D97-AF65-F5344CB8AC3E}">
        <p14:creationId xmlns:p14="http://schemas.microsoft.com/office/powerpoint/2010/main" val="13025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dirty="0" smtClean="0"/>
          </a:p>
          <a:p>
            <a:r>
              <a:rPr lang="en-US" dirty="0" smtClean="0"/>
              <a:t>f </a:t>
            </a:r>
            <a:r>
              <a:rPr lang="en-US" dirty="0"/>
              <a:t>(n) </a:t>
            </a:r>
            <a:r>
              <a:rPr lang="en-US" dirty="0" smtClean="0"/>
              <a:t>= 1 </a:t>
            </a:r>
            <a:r>
              <a:rPr lang="en-US" dirty="0" smtClean="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f (n) = </a:t>
            </a:r>
            <a:r>
              <a:rPr lang="en-US" dirty="0" smtClean="0">
                <a:sym typeface="Wingdings" panose="05000000000000000000" pitchFamily="2" charset="2"/>
              </a:rPr>
              <a:t>n   </a:t>
            </a:r>
            <a:endParaRPr lang="en-US" dirty="0"/>
          </a:p>
        </p:txBody>
      </p:sp>
      <p:pic>
        <p:nvPicPr>
          <p:cNvPr id="4" name="Picture 3"/>
          <p:cNvPicPr>
            <a:picLocks noChangeAspect="1"/>
          </p:cNvPicPr>
          <p:nvPr/>
        </p:nvPicPr>
        <p:blipFill>
          <a:blip r:embed="rId2"/>
          <a:stretch>
            <a:fillRect/>
          </a:stretch>
        </p:blipFill>
        <p:spPr>
          <a:xfrm>
            <a:off x="3204063" y="2878397"/>
            <a:ext cx="2324100" cy="933349"/>
          </a:xfrm>
          <a:prstGeom prst="rect">
            <a:avLst/>
          </a:prstGeom>
        </p:spPr>
      </p:pic>
      <p:pic>
        <p:nvPicPr>
          <p:cNvPr id="5" name="Picture 4"/>
          <p:cNvPicPr>
            <a:picLocks noChangeAspect="1"/>
          </p:cNvPicPr>
          <p:nvPr/>
        </p:nvPicPr>
        <p:blipFill>
          <a:blip r:embed="rId3"/>
          <a:stretch>
            <a:fillRect/>
          </a:stretch>
        </p:blipFill>
        <p:spPr>
          <a:xfrm>
            <a:off x="3204063" y="3811746"/>
            <a:ext cx="4081829" cy="973647"/>
          </a:xfrm>
          <a:prstGeom prst="rect">
            <a:avLst/>
          </a:prstGeom>
        </p:spPr>
      </p:pic>
    </p:spTree>
    <p:extLst>
      <p:ext uri="{BB962C8B-B14F-4D97-AF65-F5344CB8AC3E}">
        <p14:creationId xmlns:p14="http://schemas.microsoft.com/office/powerpoint/2010/main" val="2135029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Variable-Size-Decrease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size-reduction pattern varies from one iteration of an algorithm to another</a:t>
            </a:r>
            <a:r>
              <a:rPr lang="en-US" dirty="0" smtClean="0"/>
              <a:t>.</a:t>
            </a:r>
          </a:p>
          <a:p>
            <a:r>
              <a:rPr lang="en-US" dirty="0"/>
              <a:t>Example: </a:t>
            </a:r>
            <a:r>
              <a:rPr lang="en-US" dirty="0" smtClean="0"/>
              <a:t>Euclid’s </a:t>
            </a:r>
            <a:r>
              <a:rPr lang="en-US" dirty="0"/>
              <a:t>algorithm for computing the greatest common divisor </a:t>
            </a:r>
            <a:endParaRPr lang="pt-BR" dirty="0"/>
          </a:p>
          <a:p>
            <a:pPr marL="0" indent="0">
              <a:buNone/>
            </a:pPr>
            <a:r>
              <a:rPr lang="pt-BR" dirty="0"/>
              <a:t> </a:t>
            </a:r>
            <a:r>
              <a:rPr lang="pt-BR" dirty="0" smtClean="0"/>
              <a:t>   gcd(m</a:t>
            </a:r>
            <a:r>
              <a:rPr lang="pt-BR" dirty="0"/>
              <a:t>, n) = gcd(n, m mod n</a:t>
            </a:r>
            <a:r>
              <a:rPr lang="pt-BR" dirty="0" smtClean="0"/>
              <a:t>).</a:t>
            </a:r>
            <a:endParaRPr lang="en-US" dirty="0"/>
          </a:p>
          <a:p>
            <a:r>
              <a:rPr lang="en-US" dirty="0"/>
              <a:t>Though the value of the second argument is always smaller on </a:t>
            </a:r>
            <a:r>
              <a:rPr lang="en-US"/>
              <a:t>the </a:t>
            </a:r>
            <a:r>
              <a:rPr lang="en-US" smtClean="0"/>
              <a:t>right-hand </a:t>
            </a:r>
            <a:r>
              <a:rPr lang="en-US" dirty="0"/>
              <a:t>side than on the left-hand side, it decreases neither by a constant nor by a constant factor.</a:t>
            </a:r>
          </a:p>
          <a:p>
            <a:endParaRPr lang="en-US" dirty="0"/>
          </a:p>
        </p:txBody>
      </p:sp>
    </p:spTree>
    <p:extLst>
      <p:ext uri="{BB962C8B-B14F-4D97-AF65-F5344CB8AC3E}">
        <p14:creationId xmlns:p14="http://schemas.microsoft.com/office/powerpoint/2010/main" val="2444730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Sort</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0468" y="3192149"/>
            <a:ext cx="8351061" cy="238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smtClean="0"/>
              <a:t>A decrease-by-one </a:t>
            </a:r>
            <a:r>
              <a:rPr lang="en-US" dirty="0"/>
              <a:t>technique to sorting an array A[0..n − 1]. </a:t>
            </a:r>
            <a:endParaRPr lang="en-US" dirty="0" smtClean="0"/>
          </a:p>
          <a:p>
            <a:endParaRPr lang="en-US" dirty="0"/>
          </a:p>
        </p:txBody>
      </p:sp>
    </p:spTree>
    <p:extLst>
      <p:ext uri="{BB962C8B-B14F-4D97-AF65-F5344CB8AC3E}">
        <p14:creationId xmlns:p14="http://schemas.microsoft.com/office/powerpoint/2010/main" val="1890310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3421" y="2596662"/>
            <a:ext cx="7505157" cy="322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448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Content Placeholder 3"/>
          <p:cNvPicPr>
            <a:picLocks noGrp="1" noChangeAspect="1"/>
          </p:cNvPicPr>
          <p:nvPr>
            <p:ph idx="1"/>
          </p:nvPr>
        </p:nvPicPr>
        <p:blipFill>
          <a:blip r:embed="rId2"/>
          <a:stretch>
            <a:fillRect/>
          </a:stretch>
        </p:blipFill>
        <p:spPr>
          <a:xfrm>
            <a:off x="3016409" y="2557463"/>
            <a:ext cx="6159182" cy="3317875"/>
          </a:xfrm>
          <a:prstGeom prst="rect">
            <a:avLst/>
          </a:prstGeom>
        </p:spPr>
      </p:pic>
    </p:spTree>
    <p:extLst>
      <p:ext uri="{BB962C8B-B14F-4D97-AF65-F5344CB8AC3E}">
        <p14:creationId xmlns:p14="http://schemas.microsoft.com/office/powerpoint/2010/main" val="3956269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Efficiency</a:t>
            </a:r>
            <a:endParaRPr lang="en-US" dirty="0"/>
          </a:p>
        </p:txBody>
      </p:sp>
      <p:pic>
        <p:nvPicPr>
          <p:cNvPr id="4" name="Content Placeholder 3"/>
          <p:cNvPicPr>
            <a:picLocks noGrp="1" noChangeAspect="1"/>
          </p:cNvPicPr>
          <p:nvPr>
            <p:ph idx="1"/>
          </p:nvPr>
        </p:nvPicPr>
        <p:blipFill>
          <a:blip r:embed="rId2"/>
          <a:stretch>
            <a:fillRect/>
          </a:stretch>
        </p:blipFill>
        <p:spPr>
          <a:xfrm>
            <a:off x="1295403" y="2536704"/>
            <a:ext cx="5791198" cy="1025828"/>
          </a:xfrm>
          <a:prstGeom prst="rect">
            <a:avLst/>
          </a:prstGeom>
        </p:spPr>
      </p:pic>
      <p:pic>
        <p:nvPicPr>
          <p:cNvPr id="5" name="Picture 4"/>
          <p:cNvPicPr>
            <a:picLocks noChangeAspect="1"/>
          </p:cNvPicPr>
          <p:nvPr/>
        </p:nvPicPr>
        <p:blipFill>
          <a:blip r:embed="rId3"/>
          <a:stretch>
            <a:fillRect/>
          </a:stretch>
        </p:blipFill>
        <p:spPr>
          <a:xfrm>
            <a:off x="1295402" y="3608089"/>
            <a:ext cx="3997567" cy="934011"/>
          </a:xfrm>
          <a:prstGeom prst="rect">
            <a:avLst/>
          </a:prstGeom>
        </p:spPr>
      </p:pic>
      <p:pic>
        <p:nvPicPr>
          <p:cNvPr id="7" name="Picture 6"/>
          <p:cNvPicPr>
            <a:picLocks noChangeAspect="1"/>
          </p:cNvPicPr>
          <p:nvPr/>
        </p:nvPicPr>
        <p:blipFill>
          <a:blip r:embed="rId4"/>
          <a:stretch>
            <a:fillRect/>
          </a:stretch>
        </p:blipFill>
        <p:spPr>
          <a:xfrm>
            <a:off x="1295402" y="4618355"/>
            <a:ext cx="2864827" cy="829292"/>
          </a:xfrm>
          <a:prstGeom prst="rect">
            <a:avLst/>
          </a:prstGeom>
        </p:spPr>
      </p:pic>
    </p:spTree>
    <p:extLst>
      <p:ext uri="{BB962C8B-B14F-4D97-AF65-F5344CB8AC3E}">
        <p14:creationId xmlns:p14="http://schemas.microsoft.com/office/powerpoint/2010/main" val="1476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Decrease-and-Conquer </a:t>
            </a:r>
            <a:endParaRPr lang="en-US" dirty="0"/>
          </a:p>
        </p:txBody>
      </p:sp>
      <p:sp>
        <p:nvSpPr>
          <p:cNvPr id="3" name="Content Placeholder 2"/>
          <p:cNvSpPr>
            <a:spLocks noGrp="1"/>
          </p:cNvSpPr>
          <p:nvPr>
            <p:ph idx="1"/>
          </p:nvPr>
        </p:nvSpPr>
        <p:spPr/>
        <p:txBody>
          <a:bodyPr/>
          <a:lstStyle/>
          <a:p>
            <a:r>
              <a:rPr lang="en-US" dirty="0" smtClean="0"/>
              <a:t>A technique for solving problems by exploiting </a:t>
            </a:r>
            <a:r>
              <a:rPr lang="en-US" dirty="0"/>
              <a:t>the relationship between a solution to a given instance of a problem and a solution to its smaller instance. </a:t>
            </a:r>
            <a:endParaRPr lang="en-US" dirty="0" smtClean="0"/>
          </a:p>
          <a:p>
            <a:r>
              <a:rPr lang="en-US" dirty="0" smtClean="0"/>
              <a:t>It can be exploited either</a:t>
            </a:r>
          </a:p>
          <a:p>
            <a:pPr lvl="1"/>
            <a:r>
              <a:rPr lang="en-US" dirty="0" smtClean="0"/>
              <a:t>Top Down</a:t>
            </a:r>
            <a:r>
              <a:rPr lang="en-US" dirty="0"/>
              <a:t>:  a recursive </a:t>
            </a:r>
            <a:r>
              <a:rPr lang="en-US" dirty="0" smtClean="0"/>
              <a:t>implementation</a:t>
            </a:r>
            <a:endParaRPr lang="en-US" dirty="0"/>
          </a:p>
          <a:p>
            <a:pPr lvl="1"/>
            <a:r>
              <a:rPr lang="en-US" dirty="0" smtClean="0"/>
              <a:t>Bottom Up</a:t>
            </a:r>
            <a:r>
              <a:rPr lang="en-US" dirty="0"/>
              <a:t>: usually implemented </a:t>
            </a:r>
            <a:r>
              <a:rPr lang="en-US" dirty="0" smtClean="0"/>
              <a:t>iteratively </a:t>
            </a:r>
            <a:r>
              <a:rPr lang="en-US" dirty="0"/>
              <a:t>(A.K.A. </a:t>
            </a:r>
            <a:r>
              <a:rPr lang="en-US" dirty="0" smtClean="0"/>
              <a:t>Incremental </a:t>
            </a:r>
            <a:r>
              <a:rPr lang="en-US" dirty="0"/>
              <a:t>A</a:t>
            </a:r>
            <a:r>
              <a:rPr lang="en-US" dirty="0" smtClean="0"/>
              <a:t>pproach)</a:t>
            </a:r>
            <a:endParaRPr lang="en-US" dirty="0"/>
          </a:p>
        </p:txBody>
      </p:sp>
    </p:spTree>
    <p:extLst>
      <p:ext uri="{BB962C8B-B14F-4D97-AF65-F5344CB8AC3E}">
        <p14:creationId xmlns:p14="http://schemas.microsoft.com/office/powerpoint/2010/main" val="3995414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Digraph</a:t>
            </a:r>
            <a:endParaRPr lang="en-US" dirty="0"/>
          </a:p>
        </p:txBody>
      </p:sp>
      <p:sp>
        <p:nvSpPr>
          <p:cNvPr id="3" name="Content Placeholder 2"/>
          <p:cNvSpPr>
            <a:spLocks noGrp="1"/>
          </p:cNvSpPr>
          <p:nvPr>
            <p:ph idx="1"/>
          </p:nvPr>
        </p:nvSpPr>
        <p:spPr/>
        <p:txBody>
          <a:bodyPr/>
          <a:lstStyle/>
          <a:p>
            <a:r>
              <a:rPr lang="en-US" dirty="0" smtClean="0"/>
              <a:t>Directed Graph </a:t>
            </a:r>
            <a:r>
              <a:rPr lang="en-US" dirty="0"/>
              <a:t>(</a:t>
            </a:r>
            <a:r>
              <a:rPr lang="en-US" b="1" dirty="0"/>
              <a:t>digraph</a:t>
            </a:r>
            <a:r>
              <a:rPr lang="en-US" dirty="0"/>
              <a:t>):  a graph with directions specified for all its </a:t>
            </a:r>
            <a:r>
              <a:rPr lang="en-US" dirty="0" smtClean="0"/>
              <a:t>edges</a:t>
            </a:r>
          </a:p>
          <a:p>
            <a:r>
              <a:rPr lang="en-US" dirty="0" smtClean="0"/>
              <a:t>Differences </a:t>
            </a:r>
            <a:r>
              <a:rPr lang="en-US" dirty="0"/>
              <a:t>between undirected and directed graphs in representing them: </a:t>
            </a:r>
            <a:endParaRPr lang="en-US" dirty="0" smtClean="0"/>
          </a:p>
          <a:p>
            <a:pPr lvl="1"/>
            <a:r>
              <a:rPr lang="en-US" dirty="0" smtClean="0"/>
              <a:t>(</a:t>
            </a:r>
            <a:r>
              <a:rPr lang="en-US" dirty="0"/>
              <a:t>1) the adjacency matrix of a directed graph does not have to be symmetric; </a:t>
            </a:r>
            <a:endParaRPr lang="en-US" dirty="0" smtClean="0"/>
          </a:p>
          <a:p>
            <a:pPr lvl="1"/>
            <a:r>
              <a:rPr lang="en-US" dirty="0" smtClean="0"/>
              <a:t>(</a:t>
            </a:r>
            <a:r>
              <a:rPr lang="en-US" dirty="0"/>
              <a:t>2) an edge in a directed graph has just one (not two) corresponding nodes in the digraph’s adjacency lists</a:t>
            </a:r>
            <a:r>
              <a:rPr lang="en-US" dirty="0" smtClean="0"/>
              <a:t>.</a:t>
            </a:r>
            <a:endParaRPr lang="en-US" dirty="0"/>
          </a:p>
        </p:txBody>
      </p:sp>
    </p:spTree>
    <p:extLst>
      <p:ext uri="{BB962C8B-B14F-4D97-AF65-F5344CB8AC3E}">
        <p14:creationId xmlns:p14="http://schemas.microsoft.com/office/powerpoint/2010/main" val="1887537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DFS Forest</a:t>
            </a:r>
            <a:endParaRPr lang="en-US" dirty="0"/>
          </a:p>
        </p:txBody>
      </p:sp>
      <p:sp>
        <p:nvSpPr>
          <p:cNvPr id="3" name="Content Placeholder 2"/>
          <p:cNvSpPr>
            <a:spLocks noGrp="1"/>
          </p:cNvSpPr>
          <p:nvPr>
            <p:ph idx="1"/>
          </p:nvPr>
        </p:nvSpPr>
        <p:spPr/>
        <p:txBody>
          <a:bodyPr/>
          <a:lstStyle/>
          <a:p>
            <a:r>
              <a:rPr lang="en-US" dirty="0" smtClean="0"/>
              <a:t>Terminology:</a:t>
            </a:r>
          </a:p>
          <a:p>
            <a:pPr lvl="1"/>
            <a:r>
              <a:rPr lang="en-US" dirty="0" smtClean="0"/>
              <a:t>Tree edge</a:t>
            </a:r>
          </a:p>
          <a:p>
            <a:pPr lvl="1"/>
            <a:r>
              <a:rPr lang="en-US" dirty="0" smtClean="0"/>
              <a:t>Back edge</a:t>
            </a:r>
          </a:p>
          <a:p>
            <a:pPr lvl="1"/>
            <a:r>
              <a:rPr lang="en-US" dirty="0" smtClean="0"/>
              <a:t>Forward edge</a:t>
            </a:r>
          </a:p>
          <a:p>
            <a:pPr lvl="1"/>
            <a:r>
              <a:rPr lang="en-US" dirty="0" smtClean="0"/>
              <a:t>Cross edge</a:t>
            </a:r>
          </a:p>
          <a:p>
            <a:pPr lvl="1"/>
            <a:r>
              <a:rPr lang="en-US" dirty="0" smtClean="0"/>
              <a:t>Directed cycle</a:t>
            </a:r>
          </a:p>
          <a:p>
            <a:pPr lvl="1"/>
            <a:endParaRPr lang="en-US" dirty="0"/>
          </a:p>
        </p:txBody>
      </p:sp>
      <p:pic>
        <p:nvPicPr>
          <p:cNvPr id="4" name="Picture 3"/>
          <p:cNvPicPr>
            <a:picLocks noChangeAspect="1"/>
          </p:cNvPicPr>
          <p:nvPr/>
        </p:nvPicPr>
        <p:blipFill>
          <a:blip r:embed="rId2"/>
          <a:stretch>
            <a:fillRect/>
          </a:stretch>
        </p:blipFill>
        <p:spPr>
          <a:xfrm>
            <a:off x="4926869" y="2677577"/>
            <a:ext cx="5969728" cy="3077646"/>
          </a:xfrm>
          <a:prstGeom prst="rect">
            <a:avLst/>
          </a:prstGeom>
        </p:spPr>
      </p:pic>
    </p:spTree>
    <p:extLst>
      <p:ext uri="{BB962C8B-B14F-4D97-AF65-F5344CB8AC3E}">
        <p14:creationId xmlns:p14="http://schemas.microsoft.com/office/powerpoint/2010/main" val="22973074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Sorting</a:t>
            </a:r>
          </a:p>
        </p:txBody>
      </p:sp>
      <p:sp>
        <p:nvSpPr>
          <p:cNvPr id="3" name="Content Placeholder 2"/>
          <p:cNvSpPr>
            <a:spLocks noGrp="1"/>
          </p:cNvSpPr>
          <p:nvPr>
            <p:ph idx="1"/>
          </p:nvPr>
        </p:nvSpPr>
        <p:spPr/>
        <p:txBody>
          <a:bodyPr/>
          <a:lstStyle/>
          <a:p>
            <a:r>
              <a:rPr lang="en-US" dirty="0"/>
              <a:t>Listing vertices in such an order that for every edge in the graph, the vertex where the edge starts is listed before the vertex where the edge ends</a:t>
            </a:r>
            <a:r>
              <a:rPr lang="en-US" dirty="0" smtClean="0"/>
              <a:t>.</a:t>
            </a:r>
          </a:p>
          <a:p>
            <a:r>
              <a:rPr lang="en-US" dirty="0" smtClean="0"/>
              <a:t>For </a:t>
            </a:r>
            <a:r>
              <a:rPr lang="en-US" dirty="0"/>
              <a:t>topological sorting to be possible, a digraph in question must be a </a:t>
            </a:r>
            <a:r>
              <a:rPr lang="en-US" dirty="0" smtClean="0"/>
              <a:t>Directed Acyclic Graph (DAG):</a:t>
            </a:r>
          </a:p>
          <a:p>
            <a:pPr marL="457200" lvl="1" indent="0">
              <a:buNone/>
            </a:pPr>
            <a:r>
              <a:rPr lang="en-US" dirty="0"/>
              <a:t>If a DFS forest of a digraph has </a:t>
            </a:r>
          </a:p>
          <a:p>
            <a:pPr marL="457200" lvl="1" indent="0">
              <a:buNone/>
            </a:pPr>
            <a:r>
              <a:rPr lang="en-US" dirty="0" smtClean="0"/>
              <a:t>no back </a:t>
            </a:r>
            <a:r>
              <a:rPr lang="en-US" dirty="0"/>
              <a:t>edges, the digraph is a dag.</a:t>
            </a:r>
          </a:p>
          <a:p>
            <a:pPr lvl="1"/>
            <a:r>
              <a:rPr lang="en-US" dirty="0" smtClean="0"/>
              <a:t>Example:</a:t>
            </a:r>
            <a:endParaRPr lang="en-US" dirty="0"/>
          </a:p>
        </p:txBody>
      </p:sp>
      <p:pic>
        <p:nvPicPr>
          <p:cNvPr id="5" name="Picture 4"/>
          <p:cNvPicPr>
            <a:picLocks noChangeAspect="1"/>
          </p:cNvPicPr>
          <p:nvPr/>
        </p:nvPicPr>
        <p:blipFill>
          <a:blip r:embed="rId2"/>
          <a:stretch>
            <a:fillRect/>
          </a:stretch>
        </p:blipFill>
        <p:spPr>
          <a:xfrm>
            <a:off x="5512314" y="3972492"/>
            <a:ext cx="5384283" cy="1695577"/>
          </a:xfrm>
          <a:prstGeom prst="rect">
            <a:avLst/>
          </a:prstGeom>
        </p:spPr>
      </p:pic>
    </p:spTree>
    <p:extLst>
      <p:ext uri="{BB962C8B-B14F-4D97-AF65-F5344CB8AC3E}">
        <p14:creationId xmlns:p14="http://schemas.microsoft.com/office/powerpoint/2010/main" val="31332121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a:t>
            </a:r>
            <a:r>
              <a:rPr lang="en-US" dirty="0" smtClean="0"/>
              <a:t>Sorting Methods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u="sng" dirty="0" smtClean="0"/>
              <a:t>Exhaustive Search: </a:t>
            </a:r>
            <a:r>
              <a:rPr lang="en-US" dirty="0" smtClean="0"/>
              <a:t>Perform </a:t>
            </a:r>
            <a:r>
              <a:rPr lang="en-US" dirty="0"/>
              <a:t>a DFS traversal and note the order in which vertices become dead-ends (i.e., popped off the traversal stack). Reversing this order yields a solution to the topological sorting problem, provided, of course, no back edge has been encountered during the traversal. </a:t>
            </a:r>
            <a:endParaRPr lang="en-US" dirty="0" smtClean="0"/>
          </a:p>
          <a:p>
            <a:pPr marL="457200" indent="-457200">
              <a:buFont typeface="+mj-lt"/>
              <a:buAutoNum type="arabicPeriod"/>
            </a:pPr>
            <a:r>
              <a:rPr lang="en-US" u="sng" dirty="0" smtClean="0"/>
              <a:t>Decrease-</a:t>
            </a:r>
            <a:r>
              <a:rPr lang="en-US" u="sng" dirty="0"/>
              <a:t>(by one)-and-conquer technique: </a:t>
            </a:r>
            <a:r>
              <a:rPr lang="en-US" dirty="0" smtClean="0"/>
              <a:t>Repeatedly</a:t>
            </a:r>
            <a:r>
              <a:rPr lang="en-US" dirty="0"/>
              <a:t>, identify in a remaining digraph a source, which is a vertex with no incoming edges, and delete it along with all the edges outgoing from it. </a:t>
            </a:r>
            <a:r>
              <a:rPr lang="en-US" dirty="0" smtClean="0"/>
              <a:t>(A.K.A. Elimination Method)</a:t>
            </a:r>
            <a:endParaRPr lang="en-US" dirty="0"/>
          </a:p>
        </p:txBody>
      </p:sp>
    </p:spTree>
    <p:extLst>
      <p:ext uri="{BB962C8B-B14F-4D97-AF65-F5344CB8AC3E}">
        <p14:creationId xmlns:p14="http://schemas.microsoft.com/office/powerpoint/2010/main" val="2099673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DFS Method Example:</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585631" y="2504682"/>
            <a:ext cx="7020735" cy="2261098"/>
          </a:xfrm>
          <a:prstGeom prst="rect">
            <a:avLst/>
          </a:prstGeom>
        </p:spPr>
      </p:pic>
      <p:pic>
        <p:nvPicPr>
          <p:cNvPr id="6" name="Picture 5"/>
          <p:cNvPicPr>
            <a:picLocks noChangeAspect="1"/>
          </p:cNvPicPr>
          <p:nvPr/>
        </p:nvPicPr>
        <p:blipFill>
          <a:blip r:embed="rId3"/>
          <a:stretch>
            <a:fillRect/>
          </a:stretch>
        </p:blipFill>
        <p:spPr>
          <a:xfrm>
            <a:off x="2585631" y="4765780"/>
            <a:ext cx="7031868" cy="1011290"/>
          </a:xfrm>
          <a:prstGeom prst="rect">
            <a:avLst/>
          </a:prstGeom>
        </p:spPr>
      </p:pic>
    </p:spTree>
    <p:extLst>
      <p:ext uri="{BB962C8B-B14F-4D97-AF65-F5344CB8AC3E}">
        <p14:creationId xmlns:p14="http://schemas.microsoft.com/office/powerpoint/2010/main" val="4056487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Elimination Method Example:</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2201220" y="2473674"/>
            <a:ext cx="7789557" cy="3586306"/>
          </a:xfrm>
          <a:prstGeom prst="rect">
            <a:avLst/>
          </a:prstGeom>
        </p:spPr>
      </p:pic>
    </p:spTree>
    <p:extLst>
      <p:ext uri="{BB962C8B-B14F-4D97-AF65-F5344CB8AC3E}">
        <p14:creationId xmlns:p14="http://schemas.microsoft.com/office/powerpoint/2010/main" val="4210556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p:txBody>
          <a:bodyPr/>
          <a:lstStyle/>
          <a:p>
            <a:pPr marL="0" indent="0">
              <a:buNone/>
            </a:pPr>
            <a:r>
              <a:rPr lang="en-US" dirty="0" smtClean="0"/>
              <a:t>Imagine </a:t>
            </a:r>
            <a:r>
              <a:rPr lang="en-US" dirty="0"/>
              <a:t>a large project—e.g., in construction, research, or software development—that involves a multitude of interrelated tasks with known prerequisites. The first thing to do in such a situation is to make sure that the set of given prerequisites is not contradictory. The convenient way of doing this is to solve the topological sorting problem for the project’s digraph. Only then can one start thinking about scheduling tasks to, say, minimize the total completion time of the project. </a:t>
            </a:r>
          </a:p>
        </p:txBody>
      </p:sp>
    </p:spTree>
    <p:extLst>
      <p:ext uri="{BB962C8B-B14F-4D97-AF65-F5344CB8AC3E}">
        <p14:creationId xmlns:p14="http://schemas.microsoft.com/office/powerpoint/2010/main" val="2198387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smtClean="0"/>
              <a:t>Applications </a:t>
            </a:r>
            <a:r>
              <a:rPr lang="en-US" dirty="0"/>
              <a:t>of topological </a:t>
            </a:r>
            <a:r>
              <a:rPr lang="en-US" dirty="0" smtClean="0"/>
              <a:t/>
            </a:r>
            <a:br>
              <a:rPr lang="en-US" dirty="0" smtClean="0"/>
            </a:br>
            <a:r>
              <a:rPr lang="en-US" dirty="0" smtClean="0"/>
              <a:t>sorting </a:t>
            </a:r>
            <a:r>
              <a:rPr lang="en-US" dirty="0"/>
              <a:t>in computer </a:t>
            </a:r>
            <a:r>
              <a:rPr lang="en-US" dirty="0" smtClean="0"/>
              <a:t>science</a:t>
            </a:r>
            <a:endParaRPr lang="en-US" dirty="0"/>
          </a:p>
        </p:txBody>
      </p:sp>
      <p:sp>
        <p:nvSpPr>
          <p:cNvPr id="3" name="Content Placeholder 2"/>
          <p:cNvSpPr>
            <a:spLocks noGrp="1"/>
          </p:cNvSpPr>
          <p:nvPr>
            <p:ph idx="1"/>
          </p:nvPr>
        </p:nvSpPr>
        <p:spPr/>
        <p:txBody>
          <a:bodyPr/>
          <a:lstStyle/>
          <a:p>
            <a:r>
              <a:rPr lang="en-US" dirty="0" smtClean="0"/>
              <a:t>Instruction </a:t>
            </a:r>
            <a:r>
              <a:rPr lang="en-US" dirty="0"/>
              <a:t>scheduling in program compilation, </a:t>
            </a:r>
            <a:endParaRPr lang="en-US" dirty="0" smtClean="0"/>
          </a:p>
          <a:p>
            <a:r>
              <a:rPr lang="en-US" dirty="0" smtClean="0"/>
              <a:t>Cell </a:t>
            </a:r>
            <a:r>
              <a:rPr lang="en-US" dirty="0"/>
              <a:t>evaluation ordering in spread- sheet formulas, and </a:t>
            </a:r>
            <a:endParaRPr lang="en-US" dirty="0" smtClean="0"/>
          </a:p>
          <a:p>
            <a:r>
              <a:rPr lang="en-US" dirty="0"/>
              <a:t>R</a:t>
            </a:r>
            <a:r>
              <a:rPr lang="en-US" dirty="0" smtClean="0"/>
              <a:t>esolving </a:t>
            </a:r>
            <a:r>
              <a:rPr lang="en-US" dirty="0"/>
              <a:t>symbol dependencies in linkers.</a:t>
            </a:r>
          </a:p>
          <a:p>
            <a:endParaRPr lang="en-US" dirty="0"/>
          </a:p>
        </p:txBody>
      </p:sp>
    </p:spTree>
    <p:extLst>
      <p:ext uri="{BB962C8B-B14F-4D97-AF65-F5344CB8AC3E}">
        <p14:creationId xmlns:p14="http://schemas.microsoft.com/office/powerpoint/2010/main" val="3274836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Combinatorial Objects</a:t>
            </a:r>
            <a:endParaRPr lang="en-US" dirty="0"/>
          </a:p>
        </p:txBody>
      </p:sp>
      <p:sp>
        <p:nvSpPr>
          <p:cNvPr id="3" name="Content Placeholder 2"/>
          <p:cNvSpPr>
            <a:spLocks noGrp="1"/>
          </p:cNvSpPr>
          <p:nvPr>
            <p:ph idx="1"/>
          </p:nvPr>
        </p:nvSpPr>
        <p:spPr/>
        <p:txBody>
          <a:bodyPr/>
          <a:lstStyle/>
          <a:p>
            <a:r>
              <a:rPr lang="en-US" dirty="0" smtClean="0"/>
              <a:t>Generating </a:t>
            </a:r>
            <a:r>
              <a:rPr lang="en-US" dirty="0" smtClean="0"/>
              <a:t>Permutations</a:t>
            </a:r>
          </a:p>
          <a:p>
            <a:pPr lvl="1"/>
            <a:r>
              <a:rPr lang="en-US" dirty="0" smtClean="0"/>
              <a:t>Minimal-Change (Decrease-By-One)</a:t>
            </a:r>
            <a:endParaRPr lang="en-US" dirty="0" smtClean="0"/>
          </a:p>
          <a:p>
            <a:pPr lvl="1"/>
            <a:r>
              <a:rPr lang="en-US" dirty="0" smtClean="0"/>
              <a:t>Johnson Trotter</a:t>
            </a:r>
          </a:p>
          <a:p>
            <a:pPr lvl="1"/>
            <a:r>
              <a:rPr lang="en-US" dirty="0" err="1" smtClean="0"/>
              <a:t>Lexographic</a:t>
            </a:r>
            <a:r>
              <a:rPr lang="en-US" dirty="0" smtClean="0"/>
              <a:t> Permutation</a:t>
            </a:r>
          </a:p>
          <a:p>
            <a:r>
              <a:rPr lang="en-US" dirty="0" smtClean="0"/>
              <a:t>Generating Subsets</a:t>
            </a:r>
          </a:p>
          <a:p>
            <a:pPr lvl="1"/>
            <a:r>
              <a:rPr lang="en-US" dirty="0" smtClean="0"/>
              <a:t>Binary Reflected Gray Code</a:t>
            </a:r>
            <a:endParaRPr lang="en-US" dirty="0"/>
          </a:p>
        </p:txBody>
      </p:sp>
    </p:spTree>
    <p:extLst>
      <p:ext uri="{BB962C8B-B14F-4D97-AF65-F5344CB8AC3E}">
        <p14:creationId xmlns:p14="http://schemas.microsoft.com/office/powerpoint/2010/main" val="4483581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a:t>
            </a:r>
            <a:r>
              <a:rPr lang="en-US" dirty="0"/>
              <a:t>m</a:t>
            </a:r>
          </a:p>
        </p:txBody>
      </p:sp>
      <p:sp>
        <p:nvSpPr>
          <p:cNvPr id="3" name="Content Placeholder 2"/>
          <p:cNvSpPr>
            <a:spLocks noGrp="1"/>
          </p:cNvSpPr>
          <p:nvPr>
            <p:ph idx="1"/>
          </p:nvPr>
        </p:nvSpPr>
        <p:spPr/>
        <p:txBody>
          <a:bodyPr/>
          <a:lstStyle/>
          <a:p>
            <a:r>
              <a:rPr lang="en-US" altLang="en-US" dirty="0"/>
              <a:t>If </a:t>
            </a:r>
            <a:r>
              <a:rPr lang="en-US" altLang="en-US" i="1" dirty="0"/>
              <a:t>n = </a:t>
            </a:r>
            <a:r>
              <a:rPr lang="en-US" altLang="en-US" dirty="0"/>
              <a:t>1 return 1; otherwise, generate recursively the list of all permutations of 12…</a:t>
            </a:r>
            <a:r>
              <a:rPr lang="en-US" altLang="en-US" i="1" dirty="0"/>
              <a:t>n-</a:t>
            </a:r>
            <a:r>
              <a:rPr lang="en-US" altLang="en-US" dirty="0"/>
              <a:t>1 and then insert </a:t>
            </a:r>
            <a:r>
              <a:rPr lang="en-US" altLang="en-US" i="1" dirty="0"/>
              <a:t>n </a:t>
            </a:r>
            <a:r>
              <a:rPr lang="en-US" altLang="en-US" dirty="0"/>
              <a:t>into each of those permutations by starting with inserting </a:t>
            </a:r>
            <a:r>
              <a:rPr lang="en-US" altLang="en-US" i="1" dirty="0"/>
              <a:t>n</a:t>
            </a:r>
            <a:r>
              <a:rPr lang="en-US" altLang="en-US" dirty="0"/>
              <a:t> into 12...</a:t>
            </a:r>
            <a:r>
              <a:rPr lang="en-US" altLang="en-US" i="1" dirty="0"/>
              <a:t>n</a:t>
            </a:r>
            <a:r>
              <a:rPr lang="en-US" altLang="en-US" dirty="0"/>
              <a:t>-1 by moving right to left and then switching direction for each new </a:t>
            </a:r>
            <a:r>
              <a:rPr lang="en-US" altLang="en-US" dirty="0" smtClean="0"/>
              <a:t>permutation. </a:t>
            </a:r>
          </a:p>
          <a:p>
            <a:r>
              <a:rPr lang="en-US" altLang="en-US" dirty="0" smtClean="0"/>
              <a:t>Example: </a:t>
            </a:r>
            <a:r>
              <a:rPr lang="en-US" altLang="en-US" dirty="0"/>
              <a:t/>
            </a:r>
            <a:br>
              <a:rPr lang="en-US" altLang="en-US" dirty="0"/>
            </a:br>
            <a:endParaRPr lang="en-US" altLang="en-US" dirty="0"/>
          </a:p>
          <a:p>
            <a:endParaRPr lang="en-US" dirty="0"/>
          </a:p>
        </p:txBody>
      </p:sp>
      <p:pic>
        <p:nvPicPr>
          <p:cNvPr id="4" name="Picture 3"/>
          <p:cNvPicPr>
            <a:picLocks noChangeAspect="1"/>
          </p:cNvPicPr>
          <p:nvPr/>
        </p:nvPicPr>
        <p:blipFill>
          <a:blip r:embed="rId2"/>
          <a:stretch>
            <a:fillRect/>
          </a:stretch>
        </p:blipFill>
        <p:spPr>
          <a:xfrm>
            <a:off x="3146232" y="4253719"/>
            <a:ext cx="5095136" cy="1388498"/>
          </a:xfrm>
          <a:prstGeom prst="rect">
            <a:avLst/>
          </a:prstGeom>
        </p:spPr>
      </p:pic>
    </p:spTree>
    <p:extLst>
      <p:ext uri="{BB962C8B-B14F-4D97-AF65-F5344CB8AC3E}">
        <p14:creationId xmlns:p14="http://schemas.microsoft.com/office/powerpoint/2010/main" val="4102131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Decrease-and-Conquer </a:t>
            </a:r>
            <a:r>
              <a:rPr lang="en-US" dirty="0" smtClean="0"/>
              <a:t>Major </a:t>
            </a:r>
            <a:r>
              <a:rPr lang="en-US" dirty="0"/>
              <a:t>V</a:t>
            </a:r>
            <a:r>
              <a:rPr lang="en-US" dirty="0" smtClean="0"/>
              <a:t>ariations </a:t>
            </a:r>
            <a:endParaRPr lang="en-US" dirty="0"/>
          </a:p>
        </p:txBody>
      </p:sp>
      <p:sp>
        <p:nvSpPr>
          <p:cNvPr id="3" name="Content Placeholder 2"/>
          <p:cNvSpPr>
            <a:spLocks noGrp="1"/>
          </p:cNvSpPr>
          <p:nvPr>
            <p:ph idx="1"/>
          </p:nvPr>
        </p:nvSpPr>
        <p:spPr/>
        <p:txBody>
          <a:bodyPr/>
          <a:lstStyle/>
          <a:p>
            <a:r>
              <a:rPr lang="en-US" dirty="0"/>
              <a:t>decrease by a </a:t>
            </a:r>
            <a:r>
              <a:rPr lang="en-US" dirty="0" smtClean="0"/>
              <a:t>constant</a:t>
            </a:r>
          </a:p>
          <a:p>
            <a:pPr lvl="1"/>
            <a:r>
              <a:rPr lang="en-US" dirty="0" smtClean="0"/>
              <a:t>Examples: Factorials, Insertion Sort </a:t>
            </a:r>
          </a:p>
          <a:p>
            <a:r>
              <a:rPr lang="en-US" dirty="0"/>
              <a:t>decrease </a:t>
            </a:r>
            <a:r>
              <a:rPr lang="en-US" dirty="0" smtClean="0"/>
              <a:t>by </a:t>
            </a:r>
            <a:r>
              <a:rPr lang="en-US" dirty="0"/>
              <a:t>a constant factor </a:t>
            </a:r>
            <a:endParaRPr lang="en-US" dirty="0" smtClean="0"/>
          </a:p>
          <a:p>
            <a:pPr lvl="1"/>
            <a:r>
              <a:rPr lang="en-US" dirty="0" smtClean="0"/>
              <a:t>Examples: Binary Search, Exponentiation by Squaring, Russian Peasant Multiplication</a:t>
            </a:r>
          </a:p>
          <a:p>
            <a:r>
              <a:rPr lang="en-US" dirty="0" smtClean="0"/>
              <a:t>variable </a:t>
            </a:r>
            <a:r>
              <a:rPr lang="en-US" dirty="0"/>
              <a:t>size </a:t>
            </a:r>
            <a:r>
              <a:rPr lang="en-US" dirty="0" smtClean="0"/>
              <a:t>decrease</a:t>
            </a:r>
          </a:p>
          <a:p>
            <a:pPr lvl="1"/>
            <a:r>
              <a:rPr lang="en-US" dirty="0" smtClean="0"/>
              <a:t>Examples: Euclid’s algorithm</a:t>
            </a:r>
            <a:endParaRPr lang="en-US" dirty="0"/>
          </a:p>
          <a:p>
            <a:endParaRPr lang="en-US" dirty="0"/>
          </a:p>
        </p:txBody>
      </p:sp>
    </p:spTree>
    <p:extLst>
      <p:ext uri="{BB962C8B-B14F-4D97-AF65-F5344CB8AC3E}">
        <p14:creationId xmlns:p14="http://schemas.microsoft.com/office/powerpoint/2010/main" val="3543563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lnSpcReduction="10000"/>
          </a:bodyPr>
          <a:lstStyle/>
          <a:p>
            <a:r>
              <a:rPr lang="en-US" dirty="0" smtClean="0"/>
              <a:t>Arrow-marked permutation: </a:t>
            </a:r>
          </a:p>
          <a:p>
            <a:pPr lvl="1"/>
            <a:r>
              <a:rPr lang="en-US" dirty="0" smtClean="0"/>
              <a:t>Permutations where each number has an arrow above it</a:t>
            </a:r>
          </a:p>
          <a:p>
            <a:pPr lvl="1"/>
            <a:r>
              <a:rPr lang="en-US" dirty="0" smtClean="0"/>
              <a:t>Example:</a:t>
            </a:r>
          </a:p>
          <a:p>
            <a:r>
              <a:rPr lang="en-US" dirty="0" smtClean="0"/>
              <a:t>Mobile Element: </a:t>
            </a:r>
          </a:p>
          <a:p>
            <a:pPr lvl="1"/>
            <a:r>
              <a:rPr lang="en-US" dirty="0" smtClean="0"/>
              <a:t>In an </a:t>
            </a:r>
            <a:r>
              <a:rPr lang="en-US" dirty="0"/>
              <a:t>arrow-marked </a:t>
            </a:r>
            <a:r>
              <a:rPr lang="en-US" dirty="0" smtClean="0"/>
              <a:t>permutation, the </a:t>
            </a:r>
            <a:r>
              <a:rPr lang="en-US" dirty="0"/>
              <a:t>element </a:t>
            </a:r>
            <a:r>
              <a:rPr lang="en-US" i="1" dirty="0"/>
              <a:t>k </a:t>
            </a:r>
            <a:r>
              <a:rPr lang="en-US" dirty="0"/>
              <a:t>is said to be </a:t>
            </a:r>
            <a:r>
              <a:rPr lang="en-US" b="1" i="1" dirty="0"/>
              <a:t>mobile </a:t>
            </a:r>
            <a:r>
              <a:rPr lang="en-US" dirty="0" smtClean="0"/>
              <a:t>if its arrow </a:t>
            </a:r>
            <a:r>
              <a:rPr lang="en-US" dirty="0"/>
              <a:t>points to a smaller number adjacent to it</a:t>
            </a:r>
            <a:r>
              <a:rPr lang="en-US" dirty="0" smtClean="0"/>
              <a:t>.</a:t>
            </a:r>
          </a:p>
          <a:p>
            <a:pPr lvl="1"/>
            <a:r>
              <a:rPr lang="en-US" dirty="0" smtClean="0"/>
              <a:t>Example: In the arrow-marked permutation above </a:t>
            </a:r>
            <a:r>
              <a:rPr lang="en-US" dirty="0"/>
              <a:t>3 and 4 are mobile while 2 and 1 are not.</a:t>
            </a:r>
            <a:endParaRPr lang="en-US" dirty="0"/>
          </a:p>
        </p:txBody>
      </p:sp>
      <p:grpSp>
        <p:nvGrpSpPr>
          <p:cNvPr id="5" name="Group 4"/>
          <p:cNvGrpSpPr>
            <a:grpSpLocks noChangeAspect="1"/>
          </p:cNvGrpSpPr>
          <p:nvPr/>
        </p:nvGrpSpPr>
        <p:grpSpPr bwMode="auto">
          <a:xfrm>
            <a:off x="3073015" y="3430856"/>
            <a:ext cx="1244600" cy="319088"/>
            <a:chOff x="1990" y="2156"/>
            <a:chExt cx="784" cy="201"/>
          </a:xfrm>
        </p:grpSpPr>
        <p:sp>
          <p:nvSpPr>
            <p:cNvPr id="6" name="AutoShape 3"/>
            <p:cNvSpPr>
              <a:spLocks noChangeAspect="1" noChangeArrowheads="1" noTextEdit="1"/>
            </p:cNvSpPr>
            <p:nvPr/>
          </p:nvSpPr>
          <p:spPr bwMode="auto">
            <a:xfrm>
              <a:off x="1990" y="2156"/>
              <a:ext cx="78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2952" r="28775"/>
            <a:stretch/>
          </p:blipFill>
          <p:spPr bwMode="auto">
            <a:xfrm>
              <a:off x="2092" y="2156"/>
              <a:ext cx="46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72644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5" name="Picture 4"/>
          <p:cNvPicPr>
            <a:picLocks noChangeAspect="1"/>
          </p:cNvPicPr>
          <p:nvPr/>
        </p:nvPicPr>
        <p:blipFill>
          <a:blip r:embed="rId2"/>
          <a:stretch>
            <a:fillRect/>
          </a:stretch>
        </p:blipFill>
        <p:spPr>
          <a:xfrm>
            <a:off x="2262038" y="2581535"/>
            <a:ext cx="7667924" cy="3318936"/>
          </a:xfrm>
          <a:prstGeom prst="rect">
            <a:avLst/>
          </a:prstGeom>
        </p:spPr>
      </p:pic>
    </p:spTree>
    <p:extLst>
      <p:ext uri="{BB962C8B-B14F-4D97-AF65-F5344CB8AC3E}">
        <p14:creationId xmlns:p14="http://schemas.microsoft.com/office/powerpoint/2010/main" val="10102329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See Board</a:t>
            </a:r>
            <a:endParaRPr lang="en-US" dirty="0"/>
          </a:p>
        </p:txBody>
      </p:sp>
    </p:spTree>
    <p:extLst>
      <p:ext uri="{BB962C8B-B14F-4D97-AF65-F5344CB8AC3E}">
        <p14:creationId xmlns:p14="http://schemas.microsoft.com/office/powerpoint/2010/main" val="250077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pic>
        <p:nvPicPr>
          <p:cNvPr id="4" name="Content Placeholder 3"/>
          <p:cNvPicPr>
            <a:picLocks noGrp="1" noChangeAspect="1"/>
          </p:cNvPicPr>
          <p:nvPr>
            <p:ph idx="1"/>
          </p:nvPr>
        </p:nvPicPr>
        <p:blipFill>
          <a:blip r:embed="rId2"/>
          <a:stretch>
            <a:fillRect/>
          </a:stretch>
        </p:blipFill>
        <p:spPr>
          <a:xfrm>
            <a:off x="2181991" y="2557463"/>
            <a:ext cx="7828017" cy="3317875"/>
          </a:xfrm>
          <a:prstGeom prst="rect">
            <a:avLst/>
          </a:prstGeom>
        </p:spPr>
      </p:pic>
    </p:spTree>
    <p:extLst>
      <p:ext uri="{BB962C8B-B14F-4D97-AF65-F5344CB8AC3E}">
        <p14:creationId xmlns:p14="http://schemas.microsoft.com/office/powerpoint/2010/main" val="2049247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See board</a:t>
            </a:r>
            <a:endParaRPr lang="en-US" dirty="0"/>
          </a:p>
        </p:txBody>
      </p:sp>
    </p:spTree>
    <p:extLst>
      <p:ext uri="{BB962C8B-B14F-4D97-AF65-F5344CB8AC3E}">
        <p14:creationId xmlns:p14="http://schemas.microsoft.com/office/powerpoint/2010/main" val="3054566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Generating </a:t>
            </a:r>
            <a:r>
              <a:rPr lang="en-US" dirty="0" smtClean="0"/>
              <a:t>Subsets</a:t>
            </a:r>
            <a:endParaRPr lang="en-US" dirty="0"/>
          </a:p>
        </p:txBody>
      </p:sp>
      <p:sp>
        <p:nvSpPr>
          <p:cNvPr id="3" name="Content Placeholder 2"/>
          <p:cNvSpPr>
            <a:spLocks noGrp="1"/>
          </p:cNvSpPr>
          <p:nvPr>
            <p:ph idx="1"/>
          </p:nvPr>
        </p:nvSpPr>
        <p:spPr/>
        <p:txBody>
          <a:bodyPr/>
          <a:lstStyle/>
          <a:p>
            <a:r>
              <a:rPr lang="en-US" dirty="0" smtClean="0"/>
              <a:t>Power set: Set of all subsets of a set</a:t>
            </a:r>
          </a:p>
          <a:p>
            <a:r>
              <a:rPr lang="en-US" dirty="0" smtClean="0"/>
              <a:t>Squashed order</a:t>
            </a:r>
            <a:r>
              <a:rPr lang="en-US" dirty="0"/>
              <a:t>: </a:t>
            </a:r>
            <a:r>
              <a:rPr lang="en-US" dirty="0" smtClean="0"/>
              <a:t>Any </a:t>
            </a:r>
            <a:r>
              <a:rPr lang="en-US" dirty="0"/>
              <a:t>subset involving </a:t>
            </a:r>
            <a:r>
              <a:rPr lang="en-US" dirty="0" err="1"/>
              <a:t>a</a:t>
            </a:r>
            <a:r>
              <a:rPr lang="en-US" baseline="-25000" dirty="0" err="1"/>
              <a:t>j</a:t>
            </a:r>
            <a:r>
              <a:rPr lang="en-US" dirty="0"/>
              <a:t> can be listed only after all the subsets involving a</a:t>
            </a:r>
            <a:r>
              <a:rPr lang="en-US" baseline="-25000" dirty="0"/>
              <a:t>1</a:t>
            </a:r>
            <a:r>
              <a:rPr lang="en-US" dirty="0"/>
              <a:t>, . . . , </a:t>
            </a:r>
            <a:r>
              <a:rPr lang="en-US" dirty="0" smtClean="0"/>
              <a:t>a</a:t>
            </a:r>
            <a:r>
              <a:rPr lang="en-US" baseline="-25000" dirty="0" smtClean="0"/>
              <a:t>j−1</a:t>
            </a:r>
          </a:p>
          <a:p>
            <a:r>
              <a:rPr lang="en-US" dirty="0"/>
              <a:t>Binary Reflected Gray Code: </a:t>
            </a:r>
            <a:r>
              <a:rPr lang="en-US" dirty="0" smtClean="0"/>
              <a:t>a cyclic </a:t>
            </a:r>
            <a:r>
              <a:rPr lang="en-US" dirty="0"/>
              <a:t>minimal-change </a:t>
            </a:r>
            <a:r>
              <a:rPr lang="en-US" dirty="0" smtClean="0"/>
              <a:t>algorithm </a:t>
            </a:r>
            <a:r>
              <a:rPr lang="en-US" dirty="0"/>
              <a:t>for generating bit strings so that every one of them differs from its immediate predecessor by only a single </a:t>
            </a:r>
            <a:r>
              <a:rPr lang="en-US" dirty="0" smtClean="0"/>
              <a:t>bit</a:t>
            </a:r>
            <a:r>
              <a:rPr lang="en-US" dirty="0"/>
              <a:t> (by either an addition or a deletion, but not both, of a single </a:t>
            </a:r>
            <a:r>
              <a:rPr lang="en-US" dirty="0" smtClean="0"/>
              <a:t>element).</a:t>
            </a:r>
            <a:endParaRPr lang="en-US" dirty="0"/>
          </a:p>
          <a:p>
            <a:endParaRPr lang="en-US" dirty="0"/>
          </a:p>
        </p:txBody>
      </p:sp>
    </p:spTree>
    <p:extLst>
      <p:ext uri="{BB962C8B-B14F-4D97-AF65-F5344CB8AC3E}">
        <p14:creationId xmlns:p14="http://schemas.microsoft.com/office/powerpoint/2010/main" val="64910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pic>
        <p:nvPicPr>
          <p:cNvPr id="4" name="Content Placeholder 3"/>
          <p:cNvPicPr>
            <a:picLocks noGrp="1" noChangeAspect="1"/>
          </p:cNvPicPr>
          <p:nvPr>
            <p:ph idx="1"/>
          </p:nvPr>
        </p:nvPicPr>
        <p:blipFill>
          <a:blip r:embed="rId2"/>
          <a:stretch>
            <a:fillRect/>
          </a:stretch>
        </p:blipFill>
        <p:spPr>
          <a:xfrm>
            <a:off x="2409266" y="2557463"/>
            <a:ext cx="7373467" cy="3317875"/>
          </a:xfrm>
          <a:prstGeom prst="rect">
            <a:avLst/>
          </a:prstGeom>
        </p:spPr>
      </p:pic>
    </p:spTree>
    <p:extLst>
      <p:ext uri="{BB962C8B-B14F-4D97-AF65-F5344CB8AC3E}">
        <p14:creationId xmlns:p14="http://schemas.microsoft.com/office/powerpoint/2010/main" val="3799170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BRGC Example</a:t>
            </a:r>
            <a:endParaRPr lang="en-US" dirty="0"/>
          </a:p>
        </p:txBody>
      </p:sp>
      <p:sp>
        <p:nvSpPr>
          <p:cNvPr id="3" name="Content Placeholder 2"/>
          <p:cNvSpPr>
            <a:spLocks noGrp="1"/>
          </p:cNvSpPr>
          <p:nvPr>
            <p:ph idx="1"/>
          </p:nvPr>
        </p:nvSpPr>
        <p:spPr/>
        <p:txBody>
          <a:bodyPr/>
          <a:lstStyle/>
          <a:p>
            <a:r>
              <a:rPr lang="en-US" dirty="0" smtClean="0"/>
              <a:t>For n = 3:</a:t>
            </a:r>
          </a:p>
          <a:p>
            <a:pPr marL="0" indent="0">
              <a:buNone/>
            </a:pPr>
            <a:r>
              <a:rPr lang="en-US" dirty="0" smtClean="0"/>
              <a:t>				000 </a:t>
            </a:r>
            <a:r>
              <a:rPr lang="en-US" dirty="0"/>
              <a:t>001 011 010 110 111 101 100.</a:t>
            </a:r>
          </a:p>
          <a:p>
            <a:endParaRPr lang="en-US" dirty="0"/>
          </a:p>
        </p:txBody>
      </p:sp>
    </p:spTree>
    <p:extLst>
      <p:ext uri="{BB962C8B-B14F-4D97-AF65-F5344CB8AC3E}">
        <p14:creationId xmlns:p14="http://schemas.microsoft.com/office/powerpoint/2010/main" val="1351065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BRGC Usage</a:t>
            </a:r>
            <a:endParaRPr lang="en-US" dirty="0"/>
          </a:p>
        </p:txBody>
      </p:sp>
      <p:sp>
        <p:nvSpPr>
          <p:cNvPr id="3" name="Content Placeholder 2"/>
          <p:cNvSpPr>
            <a:spLocks noGrp="1"/>
          </p:cNvSpPr>
          <p:nvPr>
            <p:ph idx="1"/>
          </p:nvPr>
        </p:nvSpPr>
        <p:spPr/>
        <p:txBody>
          <a:bodyPr/>
          <a:lstStyle/>
          <a:p>
            <a:r>
              <a:rPr lang="en-US" dirty="0" smtClean="0"/>
              <a:t>Minimize </a:t>
            </a:r>
            <a:r>
              <a:rPr lang="en-US" dirty="0"/>
              <a:t>the effect of errors in transmitting digital signals </a:t>
            </a:r>
          </a:p>
        </p:txBody>
      </p:sp>
    </p:spTree>
    <p:extLst>
      <p:ext uri="{BB962C8B-B14F-4D97-AF65-F5344CB8AC3E}">
        <p14:creationId xmlns:p14="http://schemas.microsoft.com/office/powerpoint/2010/main" val="467994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 by a Constant Factor</a:t>
            </a:r>
            <a:endParaRPr lang="en-US" dirty="0"/>
          </a:p>
        </p:txBody>
      </p:sp>
      <p:sp>
        <p:nvSpPr>
          <p:cNvPr id="3" name="Content Placeholder 2"/>
          <p:cNvSpPr>
            <a:spLocks noGrp="1"/>
          </p:cNvSpPr>
          <p:nvPr>
            <p:ph idx="1"/>
          </p:nvPr>
        </p:nvSpPr>
        <p:spPr/>
        <p:txBody>
          <a:bodyPr/>
          <a:lstStyle/>
          <a:p>
            <a:r>
              <a:rPr lang="en-US" dirty="0" smtClean="0"/>
              <a:t>Binary Search</a:t>
            </a:r>
          </a:p>
          <a:p>
            <a:r>
              <a:rPr lang="en-US" dirty="0" smtClean="0"/>
              <a:t>Fake-Coin Problem</a:t>
            </a:r>
          </a:p>
          <a:p>
            <a:r>
              <a:rPr lang="en-US" dirty="0" smtClean="0"/>
              <a:t>Russian Peasant Multiplication</a:t>
            </a:r>
          </a:p>
          <a:p>
            <a:r>
              <a:rPr lang="en-US" dirty="0" smtClean="0"/>
              <a:t>Josephus Problem</a:t>
            </a:r>
            <a:endParaRPr lang="en-US" dirty="0"/>
          </a:p>
        </p:txBody>
      </p:sp>
    </p:spTree>
    <p:extLst>
      <p:ext uri="{BB962C8B-B14F-4D97-AF65-F5344CB8AC3E}">
        <p14:creationId xmlns:p14="http://schemas.microsoft.com/office/powerpoint/2010/main" val="4237565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Decrease-by-a-</a:t>
            </a:r>
            <a:r>
              <a:rPr lang="en-US" dirty="0"/>
              <a:t>C</a:t>
            </a:r>
            <a:r>
              <a:rPr lang="en-US" dirty="0" smtClean="0"/>
              <a:t>onstant</a:t>
            </a:r>
            <a:endParaRPr lang="en-US" dirty="0"/>
          </a:p>
        </p:txBody>
      </p:sp>
      <p:sp>
        <p:nvSpPr>
          <p:cNvPr id="3" name="Content Placeholder 2"/>
          <p:cNvSpPr>
            <a:spLocks noGrp="1"/>
          </p:cNvSpPr>
          <p:nvPr>
            <p:ph idx="1"/>
          </p:nvPr>
        </p:nvSpPr>
        <p:spPr/>
        <p:txBody>
          <a:bodyPr/>
          <a:lstStyle/>
          <a:p>
            <a:r>
              <a:rPr lang="en-US" dirty="0" smtClean="0"/>
              <a:t>A decrease-by-one algorithm solves a problem by exploiting a </a:t>
            </a:r>
            <a:r>
              <a:rPr lang="en-US" dirty="0"/>
              <a:t>relationship between a given instance of size n and a smaller instance of size n − 1. </a:t>
            </a:r>
            <a:r>
              <a:rPr lang="en-US" dirty="0" smtClean="0"/>
              <a:t>Hence, the </a:t>
            </a:r>
            <a:r>
              <a:rPr lang="en-US" dirty="0"/>
              <a:t>size of an instance is reduced by the same constant on each iteration of the algorithm</a:t>
            </a:r>
            <a:r>
              <a:rPr lang="en-US" dirty="0" smtClean="0"/>
              <a:t>.</a:t>
            </a:r>
          </a:p>
          <a:p>
            <a:r>
              <a:rPr lang="en-US" dirty="0"/>
              <a:t>In most applications, this constant </a:t>
            </a:r>
            <a:r>
              <a:rPr lang="en-US" dirty="0" smtClean="0"/>
              <a:t>is equal to “1”</a:t>
            </a:r>
          </a:p>
          <a:p>
            <a:r>
              <a:rPr lang="en-US" dirty="0" smtClean="0"/>
              <a:t>See technique’s flow chart on next slide</a:t>
            </a:r>
            <a:endParaRPr lang="en-US" dirty="0"/>
          </a:p>
        </p:txBody>
      </p:sp>
    </p:spTree>
    <p:extLst>
      <p:ext uri="{BB962C8B-B14F-4D97-AF65-F5344CB8AC3E}">
        <p14:creationId xmlns:p14="http://schemas.microsoft.com/office/powerpoint/2010/main" val="3795702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See slides 15 and 16 of textbook slides</a:t>
            </a:r>
            <a:endParaRPr lang="en-US" dirty="0"/>
          </a:p>
        </p:txBody>
      </p:sp>
    </p:spTree>
    <p:extLst>
      <p:ext uri="{BB962C8B-B14F-4D97-AF65-F5344CB8AC3E}">
        <p14:creationId xmlns:p14="http://schemas.microsoft.com/office/powerpoint/2010/main" val="42174127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Coin Problem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Problem: </a:t>
            </a:r>
            <a:r>
              <a:rPr lang="en-US" dirty="0"/>
              <a:t>design an efficient </a:t>
            </a:r>
            <a:r>
              <a:rPr lang="en-US" dirty="0" smtClean="0"/>
              <a:t>algorithm for </a:t>
            </a:r>
            <a:r>
              <a:rPr lang="en-US" dirty="0"/>
              <a:t>detecting the fake coin</a:t>
            </a:r>
            <a:r>
              <a:rPr lang="en-US" dirty="0" smtClean="0"/>
              <a:t>.</a:t>
            </a:r>
          </a:p>
          <a:p>
            <a:r>
              <a:rPr lang="en-US" dirty="0" smtClean="0"/>
              <a:t>Assumption: </a:t>
            </a:r>
            <a:r>
              <a:rPr lang="en-US" dirty="0"/>
              <a:t>a</a:t>
            </a:r>
            <a:r>
              <a:rPr lang="en-US" dirty="0" smtClean="0"/>
              <a:t> </a:t>
            </a:r>
            <a:r>
              <a:rPr lang="en-US" dirty="0"/>
              <a:t>fake coin is known to </a:t>
            </a:r>
            <a:r>
              <a:rPr lang="en-US" dirty="0" smtClean="0"/>
              <a:t>be lighter </a:t>
            </a:r>
            <a:r>
              <a:rPr lang="en-US" dirty="0"/>
              <a:t>than </a:t>
            </a:r>
            <a:r>
              <a:rPr lang="en-US" dirty="0"/>
              <a:t>a</a:t>
            </a:r>
            <a:r>
              <a:rPr lang="en-US" dirty="0" smtClean="0"/>
              <a:t> genuine one.</a:t>
            </a:r>
          </a:p>
          <a:p>
            <a:r>
              <a:rPr lang="en-US" dirty="0" smtClean="0"/>
              <a:t>Algorithm: </a:t>
            </a:r>
          </a:p>
          <a:p>
            <a:pPr marL="914400" lvl="1" indent="-457200">
              <a:buFont typeface="+mj-lt"/>
              <a:buAutoNum type="arabicPeriod"/>
            </a:pPr>
            <a:r>
              <a:rPr lang="en-US" dirty="0" smtClean="0"/>
              <a:t>Divide </a:t>
            </a:r>
            <a:r>
              <a:rPr lang="en-US" i="1" dirty="0"/>
              <a:t>n </a:t>
            </a:r>
            <a:r>
              <a:rPr lang="en-US" dirty="0"/>
              <a:t>coins into </a:t>
            </a:r>
            <a:r>
              <a:rPr lang="en-US" dirty="0" smtClean="0"/>
              <a:t>two piles </a:t>
            </a:r>
            <a:r>
              <a:rPr lang="en-US" dirty="0"/>
              <a:t>of </a:t>
            </a:r>
            <a:r>
              <a:rPr lang="en-US" baseline="-25000" dirty="0" smtClean="0"/>
              <a:t>└</a:t>
            </a:r>
            <a:r>
              <a:rPr lang="en-US" i="1" dirty="0" smtClean="0"/>
              <a:t>n/</a:t>
            </a:r>
            <a:r>
              <a:rPr lang="en-US" dirty="0" smtClean="0"/>
              <a:t>2</a:t>
            </a:r>
            <a:r>
              <a:rPr lang="en-US" baseline="-25000" dirty="0"/>
              <a:t>┘</a:t>
            </a:r>
            <a:r>
              <a:rPr lang="en-US" dirty="0" smtClean="0"/>
              <a:t> </a:t>
            </a:r>
            <a:r>
              <a:rPr lang="en-US" dirty="0"/>
              <a:t>coins each, leaving one extra coin aside if </a:t>
            </a:r>
            <a:r>
              <a:rPr lang="en-US" i="1" dirty="0"/>
              <a:t>n </a:t>
            </a:r>
            <a:r>
              <a:rPr lang="en-US" dirty="0"/>
              <a:t>is </a:t>
            </a:r>
            <a:r>
              <a:rPr lang="en-US" dirty="0" smtClean="0"/>
              <a:t>odd</a:t>
            </a:r>
          </a:p>
          <a:p>
            <a:pPr marL="914400" lvl="1" indent="-457200">
              <a:buFont typeface="+mj-lt"/>
              <a:buAutoNum type="arabicPeriod"/>
            </a:pPr>
            <a:r>
              <a:rPr lang="en-US" dirty="0" smtClean="0"/>
              <a:t>put </a:t>
            </a:r>
            <a:r>
              <a:rPr lang="en-US" dirty="0"/>
              <a:t>the </a:t>
            </a:r>
            <a:r>
              <a:rPr lang="en-US" dirty="0" smtClean="0"/>
              <a:t>two </a:t>
            </a:r>
            <a:r>
              <a:rPr lang="en-US" dirty="0"/>
              <a:t>piles on the scale. If the piles weigh the same, the coin put aside must be </a:t>
            </a:r>
            <a:r>
              <a:rPr lang="en-US" dirty="0" smtClean="0"/>
              <a:t>fake;</a:t>
            </a:r>
          </a:p>
          <a:p>
            <a:pPr marL="914400" lvl="1" indent="-457200">
              <a:buFont typeface="+mj-lt"/>
              <a:buAutoNum type="arabicPeriod"/>
            </a:pPr>
            <a:r>
              <a:rPr lang="en-US" dirty="0" smtClean="0"/>
              <a:t>otherwise</a:t>
            </a:r>
            <a:r>
              <a:rPr lang="en-US" dirty="0"/>
              <a:t>, </a:t>
            </a:r>
            <a:r>
              <a:rPr lang="en-US" dirty="0" smtClean="0"/>
              <a:t>proceed </a:t>
            </a:r>
            <a:r>
              <a:rPr lang="en-US" dirty="0"/>
              <a:t>in the same manner with the lighter pile, which </a:t>
            </a:r>
            <a:r>
              <a:rPr lang="en-US" dirty="0" smtClean="0"/>
              <a:t>must be </a:t>
            </a:r>
            <a:r>
              <a:rPr lang="en-US" dirty="0"/>
              <a:t>the one with the fake coin</a:t>
            </a:r>
            <a:r>
              <a:rPr lang="en-US" dirty="0" smtClean="0"/>
              <a:t>.</a:t>
            </a:r>
          </a:p>
          <a:p>
            <a:r>
              <a:rPr lang="en-US" dirty="0" smtClean="0"/>
              <a:t>Analysis: </a:t>
            </a:r>
            <a:r>
              <a:rPr lang="pl-PL" i="1" dirty="0"/>
              <a:t>W(n) </a:t>
            </a:r>
            <a:r>
              <a:rPr lang="pl-PL" dirty="0"/>
              <a:t>= </a:t>
            </a:r>
            <a:r>
              <a:rPr lang="pl-PL" i="1" dirty="0"/>
              <a:t>W</a:t>
            </a:r>
            <a:r>
              <a:rPr lang="pl-PL" i="1" dirty="0" smtClean="0"/>
              <a:t>(</a:t>
            </a:r>
            <a:r>
              <a:rPr lang="en-US" baseline="-25000" dirty="0"/>
              <a:t>└ </a:t>
            </a:r>
            <a:r>
              <a:rPr lang="pl-PL" i="1" dirty="0" smtClean="0"/>
              <a:t>n/</a:t>
            </a:r>
            <a:r>
              <a:rPr lang="pl-PL" dirty="0" smtClean="0"/>
              <a:t>2</a:t>
            </a:r>
            <a:r>
              <a:rPr lang="en-US" baseline="-25000" dirty="0"/>
              <a:t> ┘</a:t>
            </a:r>
            <a:r>
              <a:rPr lang="pl-PL" i="1" dirty="0" smtClean="0"/>
              <a:t>) </a:t>
            </a:r>
            <a:r>
              <a:rPr lang="pl-PL" dirty="0"/>
              <a:t>+ 1 for </a:t>
            </a:r>
            <a:r>
              <a:rPr lang="pl-PL" i="1" dirty="0"/>
              <a:t>n &gt; </a:t>
            </a:r>
            <a:r>
              <a:rPr lang="pl-PL" dirty="0"/>
              <a:t>1</a:t>
            </a:r>
            <a:r>
              <a:rPr lang="pl-PL" i="1" dirty="0"/>
              <a:t>, W(</a:t>
            </a:r>
            <a:r>
              <a:rPr lang="pl-PL" dirty="0"/>
              <a:t>1</a:t>
            </a:r>
            <a:r>
              <a:rPr lang="pl-PL" i="1" dirty="0"/>
              <a:t>) </a:t>
            </a:r>
            <a:r>
              <a:rPr lang="pl-PL" dirty="0"/>
              <a:t>= 0</a:t>
            </a:r>
            <a:r>
              <a:rPr lang="pl-PL" i="1" dirty="0" smtClean="0"/>
              <a:t>.</a:t>
            </a:r>
            <a:endParaRPr lang="en-US" i="1" dirty="0" smtClean="0"/>
          </a:p>
          <a:p>
            <a:r>
              <a:rPr lang="en-US" dirty="0" smtClean="0"/>
              <a:t>Solution: </a:t>
            </a:r>
            <a:r>
              <a:rPr lang="en-US" i="1" dirty="0"/>
              <a:t>W(n) </a:t>
            </a:r>
            <a:r>
              <a:rPr lang="en-US" dirty="0"/>
              <a:t>= </a:t>
            </a:r>
            <a:r>
              <a:rPr lang="en-US" baseline="-25000" dirty="0"/>
              <a:t>└ </a:t>
            </a:r>
            <a:r>
              <a:rPr lang="en-US" dirty="0" smtClean="0"/>
              <a:t>log</a:t>
            </a:r>
            <a:r>
              <a:rPr lang="en-US" baseline="-25000" dirty="0" smtClean="0"/>
              <a:t>2</a:t>
            </a:r>
            <a:r>
              <a:rPr lang="en-US" dirty="0" smtClean="0"/>
              <a:t> </a:t>
            </a:r>
            <a:r>
              <a:rPr lang="en-US" i="1" dirty="0" smtClean="0"/>
              <a:t>n</a:t>
            </a:r>
            <a:r>
              <a:rPr lang="en-US" baseline="-25000" dirty="0"/>
              <a:t> </a:t>
            </a:r>
            <a:r>
              <a:rPr lang="en-US" baseline="-25000" dirty="0" smtClean="0"/>
              <a:t>┘</a:t>
            </a:r>
            <a:endParaRPr lang="en-US" dirty="0"/>
          </a:p>
        </p:txBody>
      </p:sp>
    </p:spTree>
    <p:extLst>
      <p:ext uri="{BB962C8B-B14F-4D97-AF65-F5344CB8AC3E}">
        <p14:creationId xmlns:p14="http://schemas.microsoft.com/office/powerpoint/2010/main" val="306917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Russian Peasant Multiplication</a:t>
            </a:r>
            <a:endParaRPr lang="en-US" dirty="0"/>
          </a:p>
        </p:txBody>
      </p:sp>
      <p:sp>
        <p:nvSpPr>
          <p:cNvPr id="3" name="Content Placeholder 2"/>
          <p:cNvSpPr>
            <a:spLocks noGrp="1"/>
          </p:cNvSpPr>
          <p:nvPr>
            <p:ph idx="1"/>
          </p:nvPr>
        </p:nvSpPr>
        <p:spPr/>
        <p:txBody>
          <a:bodyPr>
            <a:normAutofit/>
          </a:bodyPr>
          <a:lstStyle/>
          <a:p>
            <a:r>
              <a:rPr lang="en-US" dirty="0" smtClean="0"/>
              <a:t>Let n and m be positive integers whose product we want to compute</a:t>
            </a:r>
            <a:r>
              <a:rPr lang="en-US" dirty="0" smtClean="0"/>
              <a:t>:</a:t>
            </a:r>
          </a:p>
          <a:p>
            <a:pPr lvl="1"/>
            <a:r>
              <a:rPr lang="en-US" dirty="0"/>
              <a:t>if </a:t>
            </a:r>
            <a:r>
              <a:rPr lang="en-US" i="1" dirty="0"/>
              <a:t>n </a:t>
            </a:r>
            <a:r>
              <a:rPr lang="en-US" dirty="0"/>
              <a:t>is even, an instance of half the size </a:t>
            </a:r>
            <a:r>
              <a:rPr lang="en-US" dirty="0" smtClean="0"/>
              <a:t>has to </a:t>
            </a:r>
            <a:r>
              <a:rPr lang="en-US" dirty="0"/>
              <a:t>deal with </a:t>
            </a:r>
            <a:r>
              <a:rPr lang="en-US" i="1" dirty="0" smtClean="0"/>
              <a:t>n/</a:t>
            </a:r>
            <a:r>
              <a:rPr lang="en-US" dirty="0" smtClean="0"/>
              <a:t>2:</a:t>
            </a:r>
          </a:p>
          <a:p>
            <a:pPr lvl="2"/>
            <a:r>
              <a:rPr lang="en-US" i="1" dirty="0" smtClean="0"/>
              <a:t>n </a:t>
            </a:r>
            <a:r>
              <a:rPr lang="en-US" sz="1400" i="1" dirty="0" smtClean="0"/>
              <a:t>× </a:t>
            </a:r>
            <a:r>
              <a:rPr lang="en-US" i="1" dirty="0"/>
              <a:t>m </a:t>
            </a:r>
            <a:r>
              <a:rPr lang="en-US" dirty="0"/>
              <a:t>= </a:t>
            </a:r>
            <a:r>
              <a:rPr lang="en-US" i="1" dirty="0" smtClean="0"/>
              <a:t>n/</a:t>
            </a:r>
            <a:r>
              <a:rPr lang="en-US" sz="1600" dirty="0" smtClean="0"/>
              <a:t>2</a:t>
            </a:r>
            <a:r>
              <a:rPr lang="en-US" sz="1800" dirty="0" smtClean="0"/>
              <a:t> </a:t>
            </a:r>
            <a:r>
              <a:rPr lang="en-US" sz="1400" i="1" dirty="0"/>
              <a:t>×</a:t>
            </a:r>
            <a:r>
              <a:rPr lang="en-US" sz="1400" i="1" dirty="0" smtClean="0"/>
              <a:t> </a:t>
            </a:r>
            <a:r>
              <a:rPr lang="en-US" sz="1600" dirty="0"/>
              <a:t>2</a:t>
            </a:r>
            <a:r>
              <a:rPr lang="en-US" i="1" dirty="0"/>
              <a:t>m</a:t>
            </a:r>
            <a:r>
              <a:rPr lang="en-US" i="1" dirty="0" smtClean="0"/>
              <a:t>.</a:t>
            </a:r>
          </a:p>
          <a:p>
            <a:pPr lvl="1"/>
            <a:r>
              <a:rPr lang="en-US" dirty="0"/>
              <a:t>if </a:t>
            </a:r>
            <a:r>
              <a:rPr lang="en-US" i="1" dirty="0"/>
              <a:t>n </a:t>
            </a:r>
            <a:r>
              <a:rPr lang="en-US" dirty="0" smtClean="0"/>
              <a:t>is odd </a:t>
            </a:r>
            <a:r>
              <a:rPr lang="en-US" dirty="0"/>
              <a:t>an instance of half the size has to deal with </a:t>
            </a:r>
            <a:r>
              <a:rPr lang="en-US" dirty="0" smtClean="0"/>
              <a:t>(</a:t>
            </a:r>
            <a:r>
              <a:rPr lang="en-US" i="1" dirty="0" smtClean="0"/>
              <a:t>n-1)/</a:t>
            </a:r>
            <a:r>
              <a:rPr lang="en-US" dirty="0" smtClean="0"/>
              <a:t>2 : </a:t>
            </a:r>
          </a:p>
          <a:p>
            <a:pPr lvl="2"/>
            <a:r>
              <a:rPr lang="en-US" i="1" dirty="0"/>
              <a:t>n </a:t>
            </a:r>
            <a:r>
              <a:rPr lang="en-US" sz="1100" i="1" dirty="0"/>
              <a:t>× </a:t>
            </a:r>
            <a:r>
              <a:rPr lang="en-US" i="1" dirty="0"/>
              <a:t>m </a:t>
            </a:r>
            <a:r>
              <a:rPr lang="en-US" dirty="0"/>
              <a:t>=</a:t>
            </a:r>
            <a:r>
              <a:rPr lang="en-US" dirty="0" smtClean="0"/>
              <a:t>(</a:t>
            </a:r>
            <a:r>
              <a:rPr lang="en-US" i="1" dirty="0" smtClean="0"/>
              <a:t>n </a:t>
            </a:r>
            <a:r>
              <a:rPr lang="en-US" dirty="0"/>
              <a:t>− </a:t>
            </a:r>
            <a:r>
              <a:rPr lang="en-US" sz="1600" dirty="0" smtClean="0"/>
              <a:t>1</a:t>
            </a:r>
            <a:r>
              <a:rPr lang="en-US" dirty="0" smtClean="0"/>
              <a:t>)/</a:t>
            </a:r>
            <a:r>
              <a:rPr lang="en-US" sz="1600" dirty="0" smtClean="0"/>
              <a:t>2 </a:t>
            </a:r>
            <a:r>
              <a:rPr lang="en-US" sz="1400" i="1" dirty="0"/>
              <a:t>×</a:t>
            </a:r>
            <a:r>
              <a:rPr lang="en-US" sz="1600" i="1" dirty="0" smtClean="0"/>
              <a:t> </a:t>
            </a:r>
            <a:r>
              <a:rPr lang="en-US" sz="1600" dirty="0"/>
              <a:t>2</a:t>
            </a:r>
            <a:r>
              <a:rPr lang="en-US" i="1" dirty="0"/>
              <a:t>m </a:t>
            </a:r>
            <a:r>
              <a:rPr lang="en-US" dirty="0"/>
              <a:t>+ </a:t>
            </a:r>
            <a:r>
              <a:rPr lang="en-US" i="1" dirty="0" smtClean="0"/>
              <a:t>m</a:t>
            </a:r>
            <a:endParaRPr lang="en-US" dirty="0"/>
          </a:p>
        </p:txBody>
      </p:sp>
    </p:spTree>
    <p:extLst>
      <p:ext uri="{BB962C8B-B14F-4D97-AF65-F5344CB8AC3E}">
        <p14:creationId xmlns:p14="http://schemas.microsoft.com/office/powerpoint/2010/main" val="21424311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Russian Peasant </a:t>
            </a:r>
            <a:r>
              <a:rPr lang="en-US" dirty="0" smtClean="0"/>
              <a:t>Multiplication Example</a:t>
            </a:r>
            <a:endParaRPr lang="en-US" dirty="0"/>
          </a:p>
        </p:txBody>
      </p:sp>
      <p:pic>
        <p:nvPicPr>
          <p:cNvPr id="4" name="Content Placeholder 3"/>
          <p:cNvPicPr>
            <a:picLocks noGrp="1" noChangeAspect="1"/>
          </p:cNvPicPr>
          <p:nvPr>
            <p:ph idx="1"/>
          </p:nvPr>
        </p:nvPicPr>
        <p:blipFill>
          <a:blip r:embed="rId2"/>
          <a:stretch>
            <a:fillRect/>
          </a:stretch>
        </p:blipFill>
        <p:spPr>
          <a:xfrm>
            <a:off x="3945314" y="2437879"/>
            <a:ext cx="4301371" cy="3555912"/>
          </a:xfrm>
          <a:prstGeom prst="rect">
            <a:avLst/>
          </a:prstGeom>
        </p:spPr>
      </p:pic>
    </p:spTree>
    <p:extLst>
      <p:ext uri="{BB962C8B-B14F-4D97-AF65-F5344CB8AC3E}">
        <p14:creationId xmlns:p14="http://schemas.microsoft.com/office/powerpoint/2010/main" val="2812201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Josephus Problem</a:t>
            </a:r>
          </a:p>
        </p:txBody>
      </p:sp>
      <p:sp>
        <p:nvSpPr>
          <p:cNvPr id="3" name="Content Placeholder 2"/>
          <p:cNvSpPr>
            <a:spLocks noGrp="1"/>
          </p:cNvSpPr>
          <p:nvPr>
            <p:ph idx="1"/>
          </p:nvPr>
        </p:nvSpPr>
        <p:spPr/>
        <p:txBody>
          <a:bodyPr/>
          <a:lstStyle/>
          <a:p>
            <a:r>
              <a:rPr lang="en-US" dirty="0" smtClean="0"/>
              <a:t>Named after Flavius </a:t>
            </a:r>
            <a:r>
              <a:rPr lang="en-US" dirty="0"/>
              <a:t>Josephus, a </a:t>
            </a:r>
            <a:r>
              <a:rPr lang="en-US" dirty="0" smtClean="0"/>
              <a:t>famous Jewish </a:t>
            </a:r>
            <a:r>
              <a:rPr lang="en-US" dirty="0"/>
              <a:t>historian who participated in and chronicled the Jewish revolt of </a:t>
            </a:r>
            <a:r>
              <a:rPr lang="en-US" dirty="0" smtClean="0"/>
              <a:t>66–70 </a:t>
            </a:r>
            <a:r>
              <a:rPr lang="en-US" dirty="0" err="1" smtClean="0"/>
              <a:t>c.e</a:t>
            </a:r>
            <a:r>
              <a:rPr lang="en-US" dirty="0"/>
              <a:t>. against the </a:t>
            </a:r>
            <a:r>
              <a:rPr lang="en-US" dirty="0" smtClean="0"/>
              <a:t>Romans.</a:t>
            </a:r>
          </a:p>
          <a:p>
            <a:r>
              <a:rPr lang="en-US" dirty="0" smtClean="0"/>
              <a:t>The Problem: Determine </a:t>
            </a:r>
            <a:r>
              <a:rPr lang="en-US" dirty="0"/>
              <a:t>the survivor’s </a:t>
            </a:r>
            <a:r>
              <a:rPr lang="en-US" dirty="0" smtClean="0"/>
              <a:t>number of </a:t>
            </a:r>
            <a:r>
              <a:rPr lang="en-US" i="1" dirty="0" smtClean="0"/>
              <a:t>n </a:t>
            </a:r>
            <a:r>
              <a:rPr lang="en-US" dirty="0"/>
              <a:t>people numbered 1 to </a:t>
            </a:r>
            <a:r>
              <a:rPr lang="en-US" i="1" dirty="0"/>
              <a:t>n </a:t>
            </a:r>
            <a:r>
              <a:rPr lang="en-US" dirty="0" smtClean="0"/>
              <a:t>which stand </a:t>
            </a:r>
            <a:r>
              <a:rPr lang="en-US" dirty="0"/>
              <a:t>in a </a:t>
            </a:r>
            <a:r>
              <a:rPr lang="en-US" dirty="0" smtClean="0"/>
              <a:t>circle where each dispatches (A.K.A. </a:t>
            </a:r>
            <a:r>
              <a:rPr lang="en-US" dirty="0"/>
              <a:t>k</a:t>
            </a:r>
            <a:r>
              <a:rPr lang="en-US" dirty="0" smtClean="0"/>
              <a:t>ills) the person next to them in order starting from 1 as a means of group suicide.</a:t>
            </a:r>
          </a:p>
        </p:txBody>
      </p:sp>
    </p:spTree>
    <p:extLst>
      <p:ext uri="{BB962C8B-B14F-4D97-AF65-F5344CB8AC3E}">
        <p14:creationId xmlns:p14="http://schemas.microsoft.com/office/powerpoint/2010/main" val="32279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Josephus </a:t>
            </a:r>
            <a:r>
              <a:rPr lang="en-US" dirty="0" smtClean="0"/>
              <a:t>Problem Example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endParaRPr lang="en-US" dirty="0" smtClean="0"/>
          </a:p>
          <a:p>
            <a:endParaRPr lang="en-US" dirty="0"/>
          </a:p>
          <a:p>
            <a:endParaRPr lang="en-US" dirty="0" smtClean="0"/>
          </a:p>
          <a:p>
            <a:endParaRPr lang="en-US" dirty="0"/>
          </a:p>
          <a:p>
            <a:endParaRPr lang="en-US" dirty="0" smtClean="0"/>
          </a:p>
          <a:p>
            <a:endParaRPr lang="en-US" dirty="0"/>
          </a:p>
          <a:p>
            <a:pPr lvl="6"/>
            <a:endParaRPr lang="en-US" dirty="0" smtClean="0"/>
          </a:p>
          <a:p>
            <a:pPr marL="2743200" lvl="6" indent="0">
              <a:buNone/>
            </a:pPr>
            <a:r>
              <a:rPr lang="en-US" dirty="0"/>
              <a:t> </a:t>
            </a:r>
            <a:r>
              <a:rPr lang="en-US" dirty="0" smtClean="0"/>
              <a:t>     J(6)						J(7)</a:t>
            </a:r>
          </a:p>
          <a:p>
            <a:endParaRPr lang="en-US" dirty="0"/>
          </a:p>
        </p:txBody>
      </p:sp>
      <p:pic>
        <p:nvPicPr>
          <p:cNvPr id="5" name="Picture 4"/>
          <p:cNvPicPr>
            <a:picLocks noChangeAspect="1"/>
          </p:cNvPicPr>
          <p:nvPr/>
        </p:nvPicPr>
        <p:blipFill>
          <a:blip r:embed="rId2"/>
          <a:stretch>
            <a:fillRect/>
          </a:stretch>
        </p:blipFill>
        <p:spPr>
          <a:xfrm>
            <a:off x="2883372" y="2556932"/>
            <a:ext cx="6425253" cy="2950977"/>
          </a:xfrm>
          <a:prstGeom prst="rect">
            <a:avLst/>
          </a:prstGeom>
        </p:spPr>
      </p:pic>
    </p:spTree>
    <p:extLst>
      <p:ext uri="{BB962C8B-B14F-4D97-AF65-F5344CB8AC3E}">
        <p14:creationId xmlns:p14="http://schemas.microsoft.com/office/powerpoint/2010/main" val="4171000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smtClean="0"/>
              <a:t>Even n: J(2k) = 2J(k) – 1</a:t>
            </a:r>
          </a:p>
          <a:p>
            <a:r>
              <a:rPr lang="en-US" dirty="0" smtClean="0"/>
              <a:t>Odd n: J(2k + 1) = 2J(k) + 1</a:t>
            </a:r>
          </a:p>
          <a:p>
            <a:r>
              <a:rPr lang="en-US" dirty="0" smtClean="0"/>
              <a:t>Shortcut:</a:t>
            </a:r>
          </a:p>
          <a:p>
            <a:pPr marL="457200" lvl="1" indent="0">
              <a:buNone/>
            </a:pPr>
            <a:r>
              <a:rPr lang="en-US" dirty="0" smtClean="0"/>
              <a:t>J(n) can be obtained by a 1-bit cyclic shift of n itself:</a:t>
            </a:r>
          </a:p>
          <a:p>
            <a:pPr marL="457200" lvl="1" indent="0">
              <a:buNone/>
            </a:pPr>
            <a:r>
              <a:rPr lang="en-US" dirty="0"/>
              <a:t>Example: J(6) = J(110</a:t>
            </a:r>
            <a:r>
              <a:rPr lang="en-US" baseline="-25000" dirty="0"/>
              <a:t>2</a:t>
            </a:r>
            <a:r>
              <a:rPr lang="en-US" dirty="0"/>
              <a:t>) = 101</a:t>
            </a:r>
            <a:r>
              <a:rPr lang="en-US" baseline="-25000" dirty="0"/>
              <a:t>2</a:t>
            </a:r>
            <a:r>
              <a:rPr lang="en-US" dirty="0"/>
              <a:t> = 5 and J(7) = J(111</a:t>
            </a:r>
            <a:r>
              <a:rPr lang="en-US" baseline="-25000" dirty="0"/>
              <a:t>2</a:t>
            </a:r>
            <a:r>
              <a:rPr lang="en-US" dirty="0"/>
              <a:t>) = 111</a:t>
            </a:r>
            <a:r>
              <a:rPr lang="en-US" baseline="-25000" dirty="0"/>
              <a:t>2</a:t>
            </a:r>
            <a:r>
              <a:rPr lang="en-US" dirty="0"/>
              <a:t> = 7.</a:t>
            </a:r>
          </a:p>
          <a:p>
            <a:pPr marL="457200" lvl="1" indent="0">
              <a:buNone/>
            </a:pPr>
            <a:endParaRPr lang="en-US" dirty="0"/>
          </a:p>
        </p:txBody>
      </p:sp>
    </p:spTree>
    <p:extLst>
      <p:ext uri="{BB962C8B-B14F-4D97-AF65-F5344CB8AC3E}">
        <p14:creationId xmlns:p14="http://schemas.microsoft.com/office/powerpoint/2010/main" val="104200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Variable-Size-Decrease Algorithms</a:t>
            </a:r>
          </a:p>
        </p:txBody>
      </p:sp>
      <p:sp>
        <p:nvSpPr>
          <p:cNvPr id="3" name="Content Placeholder 2"/>
          <p:cNvSpPr>
            <a:spLocks noGrp="1"/>
          </p:cNvSpPr>
          <p:nvPr>
            <p:ph idx="1"/>
          </p:nvPr>
        </p:nvSpPr>
        <p:spPr/>
        <p:txBody>
          <a:bodyPr/>
          <a:lstStyle/>
          <a:p>
            <a:endParaRPr lang="en-US" dirty="0" smtClean="0"/>
          </a:p>
          <a:p>
            <a:r>
              <a:rPr lang="en-US" dirty="0" smtClean="0"/>
              <a:t>Examples:</a:t>
            </a:r>
            <a:endParaRPr lang="en-US" dirty="0" smtClean="0"/>
          </a:p>
          <a:p>
            <a:pPr lvl="1"/>
            <a:r>
              <a:rPr lang="en-US" dirty="0" smtClean="0"/>
              <a:t>Selection Problems</a:t>
            </a:r>
          </a:p>
          <a:p>
            <a:pPr lvl="1"/>
            <a:r>
              <a:rPr lang="en-US" dirty="0" smtClean="0"/>
              <a:t>Interpolation Search</a:t>
            </a:r>
          </a:p>
          <a:p>
            <a:pPr lvl="1"/>
            <a:r>
              <a:rPr lang="en-US" dirty="0" smtClean="0"/>
              <a:t>Searching </a:t>
            </a:r>
            <a:r>
              <a:rPr lang="en-US" dirty="0"/>
              <a:t>and Insertion in a Binary Search </a:t>
            </a:r>
            <a:r>
              <a:rPr lang="en-US" dirty="0" smtClean="0"/>
              <a:t>Tree</a:t>
            </a:r>
          </a:p>
          <a:p>
            <a:pPr lvl="1"/>
            <a:r>
              <a:rPr lang="en-US" dirty="0"/>
              <a:t>The Game of </a:t>
            </a:r>
            <a:r>
              <a:rPr lang="en-US" dirty="0" err="1"/>
              <a:t>Nim</a:t>
            </a:r>
            <a:endParaRPr lang="en-US" dirty="0"/>
          </a:p>
        </p:txBody>
      </p:sp>
    </p:spTree>
    <p:extLst>
      <p:ext uri="{BB962C8B-B14F-4D97-AF65-F5344CB8AC3E}">
        <p14:creationId xmlns:p14="http://schemas.microsoft.com/office/powerpoint/2010/main" val="17834568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Problem</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he </a:t>
            </a:r>
            <a:r>
              <a:rPr lang="en-US" dirty="0"/>
              <a:t>problem of finding the </a:t>
            </a:r>
            <a:r>
              <a:rPr lang="en-US" i="1" dirty="0"/>
              <a:t>k</a:t>
            </a:r>
            <a:r>
              <a:rPr lang="en-US" dirty="0"/>
              <a:t>th smallest element in a </a:t>
            </a:r>
            <a:r>
              <a:rPr lang="en-US" dirty="0" smtClean="0"/>
              <a:t>list of </a:t>
            </a:r>
            <a:r>
              <a:rPr lang="en-US" i="1" dirty="0"/>
              <a:t>n </a:t>
            </a:r>
            <a:r>
              <a:rPr lang="en-US" dirty="0"/>
              <a:t>numbers. This number is called </a:t>
            </a:r>
            <a:r>
              <a:rPr lang="en-US" dirty="0" smtClean="0"/>
              <a:t>the </a:t>
            </a:r>
            <a:r>
              <a:rPr lang="en-US" i="1" dirty="0" smtClean="0"/>
              <a:t>k</a:t>
            </a:r>
            <a:r>
              <a:rPr lang="en-US" dirty="0" smtClean="0"/>
              <a:t>th </a:t>
            </a:r>
            <a:r>
              <a:rPr lang="en-US" b="1" i="1" dirty="0" smtClean="0"/>
              <a:t>order statistic</a:t>
            </a:r>
            <a:r>
              <a:rPr lang="en-US" dirty="0" smtClean="0"/>
              <a:t>. </a:t>
            </a:r>
          </a:p>
          <a:p>
            <a:r>
              <a:rPr lang="en-US" dirty="0" smtClean="0"/>
              <a:t>For </a:t>
            </a:r>
            <a:r>
              <a:rPr lang="en-US" i="1" dirty="0" smtClean="0"/>
              <a:t>k </a:t>
            </a:r>
            <a:r>
              <a:rPr lang="en-US" dirty="0"/>
              <a:t>= 1 </a:t>
            </a:r>
            <a:r>
              <a:rPr lang="en-US" dirty="0" smtClean="0"/>
              <a:t>or </a:t>
            </a:r>
            <a:r>
              <a:rPr lang="en-US" i="1" dirty="0" smtClean="0"/>
              <a:t>k </a:t>
            </a:r>
            <a:r>
              <a:rPr lang="en-US" dirty="0"/>
              <a:t>= </a:t>
            </a:r>
            <a:r>
              <a:rPr lang="en-US" i="1" dirty="0"/>
              <a:t>n, </a:t>
            </a:r>
            <a:r>
              <a:rPr lang="en-US" dirty="0"/>
              <a:t>we </a:t>
            </a:r>
            <a:r>
              <a:rPr lang="en-US" dirty="0" smtClean="0"/>
              <a:t>are looking for the </a:t>
            </a:r>
            <a:r>
              <a:rPr lang="en-US" dirty="0"/>
              <a:t>smallest or largest element</a:t>
            </a:r>
            <a:r>
              <a:rPr lang="en-US" dirty="0" smtClean="0"/>
              <a:t>, respectively. </a:t>
            </a:r>
          </a:p>
          <a:p>
            <a:r>
              <a:rPr lang="en-US" dirty="0" smtClean="0"/>
              <a:t>A more </a:t>
            </a:r>
            <a:r>
              <a:rPr lang="en-US" dirty="0"/>
              <a:t>interesting case of this problem is for </a:t>
            </a:r>
            <a:r>
              <a:rPr lang="en-US" i="1" dirty="0"/>
              <a:t>k </a:t>
            </a:r>
            <a:r>
              <a:rPr lang="en-US" dirty="0" smtClean="0"/>
              <a:t>=</a:t>
            </a:r>
            <a:r>
              <a:rPr lang="en-US" baseline="30000" dirty="0" smtClean="0"/>
              <a:t>┌</a:t>
            </a:r>
            <a:r>
              <a:rPr lang="en-US" i="1" dirty="0" smtClean="0"/>
              <a:t>n/</a:t>
            </a:r>
            <a:r>
              <a:rPr lang="en-US" dirty="0" smtClean="0"/>
              <a:t>2</a:t>
            </a:r>
            <a:r>
              <a:rPr lang="en-US" baseline="30000" dirty="0"/>
              <a:t>┐</a:t>
            </a:r>
            <a:r>
              <a:rPr lang="en-US" dirty="0" smtClean="0"/>
              <a:t>, </a:t>
            </a:r>
            <a:r>
              <a:rPr lang="en-US" dirty="0"/>
              <a:t>which asks </a:t>
            </a:r>
            <a:r>
              <a:rPr lang="en-US" dirty="0" smtClean="0"/>
              <a:t>to find </a:t>
            </a:r>
            <a:r>
              <a:rPr lang="en-US" dirty="0"/>
              <a:t>an element that is not larger than one half of the list’s elements and not </a:t>
            </a:r>
            <a:r>
              <a:rPr lang="en-US" dirty="0" smtClean="0"/>
              <a:t>smaller than </a:t>
            </a:r>
            <a:r>
              <a:rPr lang="en-US" dirty="0"/>
              <a:t>the other half. This middle value is called the </a:t>
            </a:r>
            <a:r>
              <a:rPr lang="en-US" b="1" i="1" dirty="0"/>
              <a:t>median</a:t>
            </a:r>
            <a:r>
              <a:rPr lang="en-US" dirty="0"/>
              <a:t>, </a:t>
            </a:r>
            <a:r>
              <a:rPr lang="en-US" dirty="0" smtClean="0"/>
              <a:t>and </a:t>
            </a:r>
            <a:r>
              <a:rPr lang="en-US" dirty="0"/>
              <a:t>is one of </a:t>
            </a:r>
            <a:r>
              <a:rPr lang="en-US" dirty="0" smtClean="0"/>
              <a:t>the most </a:t>
            </a:r>
            <a:r>
              <a:rPr lang="en-US" dirty="0"/>
              <a:t>important notions in mathematical statistics.</a:t>
            </a:r>
            <a:endParaRPr lang="en-US" dirty="0"/>
          </a:p>
        </p:txBody>
      </p:sp>
    </p:spTree>
    <p:extLst>
      <p:ext uri="{BB962C8B-B14F-4D97-AF65-F5344CB8AC3E}">
        <p14:creationId xmlns:p14="http://schemas.microsoft.com/office/powerpoint/2010/main" val="5771102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a:t>
            </a:r>
            <a:endParaRPr lang="en-US" dirty="0"/>
          </a:p>
        </p:txBody>
      </p:sp>
      <p:sp>
        <p:nvSpPr>
          <p:cNvPr id="3" name="Content Placeholder 2"/>
          <p:cNvSpPr>
            <a:spLocks noGrp="1"/>
          </p:cNvSpPr>
          <p:nvPr>
            <p:ph idx="1"/>
          </p:nvPr>
        </p:nvSpPr>
        <p:spPr/>
        <p:txBody>
          <a:bodyPr/>
          <a:lstStyle/>
          <a:p>
            <a:r>
              <a:rPr lang="en-US" dirty="0" smtClean="0"/>
              <a:t>A rearrangement of a </a:t>
            </a:r>
            <a:r>
              <a:rPr lang="en-US" dirty="0"/>
              <a:t>list’s elements around some value </a:t>
            </a:r>
            <a:r>
              <a:rPr lang="en-US" i="1" dirty="0" smtClean="0"/>
              <a:t>p </a:t>
            </a:r>
            <a:r>
              <a:rPr lang="en-US" dirty="0" smtClean="0"/>
              <a:t>so </a:t>
            </a:r>
            <a:r>
              <a:rPr lang="en-US" dirty="0"/>
              <a:t>that the left part contains all the </a:t>
            </a:r>
            <a:r>
              <a:rPr lang="en-US" dirty="0" smtClean="0"/>
              <a:t>elements smaller </a:t>
            </a:r>
            <a:r>
              <a:rPr lang="en-US" dirty="0"/>
              <a:t>than or equal to </a:t>
            </a:r>
            <a:r>
              <a:rPr lang="en-US" i="1" dirty="0"/>
              <a:t>p, </a:t>
            </a:r>
            <a:r>
              <a:rPr lang="en-US" dirty="0"/>
              <a:t>followed by the </a:t>
            </a:r>
            <a:r>
              <a:rPr lang="en-US" b="1" i="1" dirty="0"/>
              <a:t>pivot </a:t>
            </a:r>
            <a:r>
              <a:rPr lang="en-US" i="1" dirty="0"/>
              <a:t>p </a:t>
            </a:r>
            <a:r>
              <a:rPr lang="en-US" dirty="0"/>
              <a:t>itself, followed by all </a:t>
            </a:r>
            <a:r>
              <a:rPr lang="en-US" dirty="0" smtClean="0"/>
              <a:t>the elements </a:t>
            </a:r>
            <a:r>
              <a:rPr lang="en-US" dirty="0"/>
              <a:t>greater than or equal to </a:t>
            </a:r>
            <a:r>
              <a:rPr lang="en-US" i="1" dirty="0" smtClean="0"/>
              <a:t>p.</a:t>
            </a:r>
          </a:p>
          <a:p>
            <a:endParaRPr lang="en-US" dirty="0"/>
          </a:p>
        </p:txBody>
      </p:sp>
      <p:pic>
        <p:nvPicPr>
          <p:cNvPr id="4" name="Picture 3"/>
          <p:cNvPicPr>
            <a:picLocks noChangeAspect="1"/>
          </p:cNvPicPr>
          <p:nvPr/>
        </p:nvPicPr>
        <p:blipFill>
          <a:blip r:embed="rId2"/>
          <a:stretch>
            <a:fillRect/>
          </a:stretch>
        </p:blipFill>
        <p:spPr>
          <a:xfrm>
            <a:off x="1500305" y="3969656"/>
            <a:ext cx="9277319" cy="823768"/>
          </a:xfrm>
          <a:prstGeom prst="rect">
            <a:avLst/>
          </a:prstGeom>
        </p:spPr>
      </p:pic>
    </p:spTree>
    <p:extLst>
      <p:ext uri="{BB962C8B-B14F-4D97-AF65-F5344CB8AC3E}">
        <p14:creationId xmlns:p14="http://schemas.microsoft.com/office/powerpoint/2010/main" val="3410075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5109" y="929699"/>
            <a:ext cx="4422413" cy="495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6644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Two </a:t>
            </a:r>
            <a:r>
              <a:rPr lang="en-US" altLang="en-US" dirty="0"/>
              <a:t>principal ways to partition an array</a:t>
            </a:r>
            <a:endParaRPr lang="en-US" dirty="0"/>
          </a:p>
        </p:txBody>
      </p:sp>
      <p:sp>
        <p:nvSpPr>
          <p:cNvPr id="3" name="Content Placeholder 2"/>
          <p:cNvSpPr>
            <a:spLocks noGrp="1"/>
          </p:cNvSpPr>
          <p:nvPr>
            <p:ph idx="1"/>
          </p:nvPr>
        </p:nvSpPr>
        <p:spPr/>
        <p:txBody>
          <a:bodyPr/>
          <a:lstStyle/>
          <a:p>
            <a:r>
              <a:rPr lang="en-US" altLang="en-US" dirty="0" smtClean="0"/>
              <a:t>One-directional </a:t>
            </a:r>
            <a:r>
              <a:rPr lang="en-US" altLang="en-US" dirty="0"/>
              <a:t>scan (</a:t>
            </a:r>
            <a:r>
              <a:rPr lang="en-US" altLang="en-US" dirty="0" err="1"/>
              <a:t>Lomuto’s</a:t>
            </a:r>
            <a:r>
              <a:rPr lang="en-US" altLang="en-US" dirty="0"/>
              <a:t> partitioning algorithm</a:t>
            </a:r>
            <a:r>
              <a:rPr lang="en-US" altLang="en-US" dirty="0" smtClean="0"/>
              <a:t>)</a:t>
            </a:r>
            <a:endParaRPr lang="en-US" altLang="en-US" dirty="0"/>
          </a:p>
          <a:p>
            <a:r>
              <a:rPr lang="en-US" altLang="en-US" dirty="0"/>
              <a:t>Two-directional scan (Hoare’s partitioning algorithm)</a:t>
            </a:r>
          </a:p>
          <a:p>
            <a:endParaRPr lang="en-US" dirty="0"/>
          </a:p>
        </p:txBody>
      </p:sp>
    </p:spTree>
    <p:extLst>
      <p:ext uri="{BB962C8B-B14F-4D97-AF65-F5344CB8AC3E}">
        <p14:creationId xmlns:p14="http://schemas.microsoft.com/office/powerpoint/2010/main" val="36674448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Lomuto</a:t>
            </a:r>
            <a:r>
              <a:rPr lang="en-US" dirty="0" smtClean="0"/>
              <a:t> Partitioning</a:t>
            </a:r>
            <a:endParaRPr lang="en-US" dirty="0"/>
          </a:p>
        </p:txBody>
      </p:sp>
      <p:pic>
        <p:nvPicPr>
          <p:cNvPr id="4" name="Content Placeholder 3"/>
          <p:cNvPicPr>
            <a:picLocks noGrp="1" noChangeAspect="1"/>
          </p:cNvPicPr>
          <p:nvPr>
            <p:ph idx="1"/>
          </p:nvPr>
        </p:nvPicPr>
        <p:blipFill>
          <a:blip r:embed="rId2"/>
          <a:stretch>
            <a:fillRect/>
          </a:stretch>
        </p:blipFill>
        <p:spPr>
          <a:xfrm>
            <a:off x="3335835" y="2554827"/>
            <a:ext cx="5520330" cy="3378521"/>
          </a:xfrm>
          <a:prstGeom prst="rect">
            <a:avLst/>
          </a:prstGeom>
        </p:spPr>
      </p:pic>
    </p:spTree>
    <p:extLst>
      <p:ext uri="{BB962C8B-B14F-4D97-AF65-F5344CB8AC3E}">
        <p14:creationId xmlns:p14="http://schemas.microsoft.com/office/powerpoint/2010/main" val="3844183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Lomuto</a:t>
            </a:r>
            <a:r>
              <a:rPr lang="en-US" dirty="0" smtClean="0"/>
              <a:t> Partitioning Algorithm</a:t>
            </a:r>
            <a:endParaRPr lang="en-US" dirty="0"/>
          </a:p>
        </p:txBody>
      </p:sp>
      <p:pic>
        <p:nvPicPr>
          <p:cNvPr id="4" name="Content Placeholder 3"/>
          <p:cNvPicPr>
            <a:picLocks noGrp="1" noChangeAspect="1"/>
          </p:cNvPicPr>
          <p:nvPr>
            <p:ph idx="1"/>
          </p:nvPr>
        </p:nvPicPr>
        <p:blipFill>
          <a:blip r:embed="rId2"/>
          <a:stretch>
            <a:fillRect/>
          </a:stretch>
        </p:blipFill>
        <p:spPr>
          <a:xfrm>
            <a:off x="2503542" y="2561563"/>
            <a:ext cx="7184915" cy="3317875"/>
          </a:xfrm>
          <a:prstGeom prst="rect">
            <a:avLst/>
          </a:prstGeom>
        </p:spPr>
      </p:pic>
    </p:spTree>
    <p:extLst>
      <p:ext uri="{BB962C8B-B14F-4D97-AF65-F5344CB8AC3E}">
        <p14:creationId xmlns:p14="http://schemas.microsoft.com/office/powerpoint/2010/main" val="423149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Quickselect</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1604993" y="2557463"/>
            <a:ext cx="8982013" cy="3317875"/>
          </a:xfrm>
          <a:prstGeom prst="rect">
            <a:avLst/>
          </a:prstGeom>
        </p:spPr>
      </p:pic>
    </p:spTree>
    <p:extLst>
      <p:ext uri="{BB962C8B-B14F-4D97-AF65-F5344CB8AC3E}">
        <p14:creationId xmlns:p14="http://schemas.microsoft.com/office/powerpoint/2010/main" val="15478356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Quickselect</a:t>
            </a:r>
            <a:r>
              <a:rPr lang="en-US" dirty="0" smtClean="0"/>
              <a:t> Example</a:t>
            </a:r>
            <a:endParaRPr lang="en-US" dirty="0"/>
          </a:p>
        </p:txBody>
      </p:sp>
      <p:sp>
        <p:nvSpPr>
          <p:cNvPr id="3" name="Content Placeholder 2"/>
          <p:cNvSpPr>
            <a:spLocks noGrp="1"/>
          </p:cNvSpPr>
          <p:nvPr>
            <p:ph idx="1"/>
          </p:nvPr>
        </p:nvSpPr>
        <p:spPr/>
        <p:txBody>
          <a:bodyPr/>
          <a:lstStyle/>
          <a:p>
            <a:r>
              <a:rPr lang="en-US" altLang="en-US" dirty="0"/>
              <a:t>Find the median of   4,  1,  10,  9,  7,  12,  8,  2,  15</a:t>
            </a:r>
          </a:p>
          <a:p>
            <a:r>
              <a:rPr lang="en-US" altLang="en-US" dirty="0" smtClean="0"/>
              <a:t>Translation to a selection </a:t>
            </a:r>
            <a:r>
              <a:rPr lang="en-US" altLang="en-US" dirty="0" err="1" smtClean="0"/>
              <a:t>proble</a:t>
            </a:r>
            <a:r>
              <a:rPr lang="en-US" altLang="en-US" dirty="0" smtClean="0"/>
              <a:t>: </a:t>
            </a:r>
          </a:p>
          <a:p>
            <a:pPr lvl="1"/>
            <a:r>
              <a:rPr lang="en-US" altLang="en-US" i="1" dirty="0" smtClean="0"/>
              <a:t>n</a:t>
            </a:r>
            <a:r>
              <a:rPr lang="en-US" altLang="en-US" dirty="0" smtClean="0"/>
              <a:t> </a:t>
            </a:r>
            <a:r>
              <a:rPr lang="en-US" altLang="en-US" dirty="0"/>
              <a:t>= </a:t>
            </a:r>
            <a:r>
              <a:rPr lang="en-US" altLang="en-US" dirty="0" smtClean="0"/>
              <a:t>9</a:t>
            </a:r>
          </a:p>
          <a:p>
            <a:pPr lvl="1"/>
            <a:r>
              <a:rPr lang="en-US" altLang="en-US" i="1" dirty="0" smtClean="0"/>
              <a:t>k</a:t>
            </a:r>
            <a:r>
              <a:rPr lang="en-US" altLang="en-US" dirty="0" smtClean="0"/>
              <a:t> </a:t>
            </a:r>
            <a:r>
              <a:rPr lang="en-US" altLang="en-US" dirty="0"/>
              <a:t>= </a:t>
            </a:r>
            <a:r>
              <a:rPr lang="en-US" altLang="en-US" dirty="0">
                <a:sym typeface="Symbol" panose="05050102010706020507" pitchFamily="18" charset="2"/>
              </a:rPr>
              <a:t></a:t>
            </a:r>
            <a:r>
              <a:rPr lang="en-US" altLang="en-US" dirty="0">
                <a:cs typeface="Arial" panose="020B0604020202020204" pitchFamily="34" charset="0"/>
              </a:rPr>
              <a:t>9/2</a:t>
            </a:r>
            <a:r>
              <a:rPr lang="en-US" altLang="en-US" dirty="0">
                <a:cs typeface="Arial" panose="020B0604020202020204" pitchFamily="34" charset="0"/>
                <a:sym typeface="Symbol" panose="05050102010706020507" pitchFamily="18" charset="2"/>
              </a:rPr>
              <a:t> = </a:t>
            </a:r>
            <a:r>
              <a:rPr lang="en-US" altLang="en-US" dirty="0" smtClean="0">
                <a:cs typeface="Arial" panose="020B0604020202020204" pitchFamily="34" charset="0"/>
                <a:sym typeface="Symbol" panose="05050102010706020507" pitchFamily="18" charset="2"/>
              </a:rPr>
              <a:t>5 </a:t>
            </a:r>
          </a:p>
          <a:p>
            <a:pPr lvl="1"/>
            <a:r>
              <a:rPr lang="en-US" altLang="en-US" dirty="0" smtClean="0">
                <a:cs typeface="Arial" panose="020B0604020202020204" pitchFamily="34" charset="0"/>
                <a:sym typeface="Symbol" panose="05050102010706020507" pitchFamily="18" charset="2"/>
              </a:rPr>
              <a:t>So we need to find the 5</a:t>
            </a:r>
            <a:r>
              <a:rPr lang="en-US" altLang="en-US" baseline="30000" dirty="0" smtClean="0">
                <a:cs typeface="Arial" panose="020B0604020202020204" pitchFamily="34" charset="0"/>
                <a:sym typeface="Symbol" panose="05050102010706020507" pitchFamily="18" charset="2"/>
              </a:rPr>
              <a:t>th</a:t>
            </a:r>
            <a:r>
              <a:rPr lang="en-US" altLang="en-US" dirty="0" smtClean="0">
                <a:cs typeface="Arial" panose="020B0604020202020204" pitchFamily="34" charset="0"/>
                <a:sym typeface="Symbol" panose="05050102010706020507" pitchFamily="18" charset="2"/>
              </a:rPr>
              <a:t> smallest number</a:t>
            </a:r>
            <a:endParaRPr lang="en-US" dirty="0"/>
          </a:p>
        </p:txBody>
      </p:sp>
    </p:spTree>
    <p:extLst>
      <p:ext uri="{BB962C8B-B14F-4D97-AF65-F5344CB8AC3E}">
        <p14:creationId xmlns:p14="http://schemas.microsoft.com/office/powerpoint/2010/main" val="12250874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Quickselect</a:t>
            </a:r>
            <a:r>
              <a:rPr lang="en-US" dirty="0"/>
              <a:t> </a:t>
            </a:r>
            <a:r>
              <a:rPr lang="en-US" dirty="0" smtClean="0"/>
              <a:t>Example Continued</a:t>
            </a:r>
            <a:endParaRPr lang="en-US" dirty="0"/>
          </a:p>
        </p:txBody>
      </p:sp>
      <p:pic>
        <p:nvPicPr>
          <p:cNvPr id="5" name="Content Placeholder 4"/>
          <p:cNvPicPr>
            <a:picLocks noGrp="1" noChangeAspect="1"/>
          </p:cNvPicPr>
          <p:nvPr>
            <p:ph idx="1"/>
          </p:nvPr>
        </p:nvPicPr>
        <p:blipFill>
          <a:blip r:embed="rId2"/>
          <a:stretch>
            <a:fillRect/>
          </a:stretch>
        </p:blipFill>
        <p:spPr>
          <a:xfrm>
            <a:off x="3863707" y="2557463"/>
            <a:ext cx="4464586" cy="3317875"/>
          </a:xfrm>
          <a:prstGeom prst="rect">
            <a:avLst/>
          </a:prstGeom>
        </p:spPr>
      </p:pic>
    </p:spTree>
    <p:extLst>
      <p:ext uri="{BB962C8B-B14F-4D97-AF65-F5344CB8AC3E}">
        <p14:creationId xmlns:p14="http://schemas.microsoft.com/office/powerpoint/2010/main" val="3790192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Quickselect</a:t>
            </a:r>
            <a:r>
              <a:rPr lang="en-US" dirty="0"/>
              <a:t> Example </a:t>
            </a:r>
            <a:r>
              <a:rPr lang="en-US" dirty="0" smtClean="0"/>
              <a:t>Continued</a:t>
            </a:r>
            <a:endParaRPr lang="en-US" dirty="0"/>
          </a:p>
        </p:txBody>
      </p:sp>
      <p:pic>
        <p:nvPicPr>
          <p:cNvPr id="4" name="Content Placeholder 3"/>
          <p:cNvPicPr>
            <a:picLocks noGrp="1" noChangeAspect="1"/>
          </p:cNvPicPr>
          <p:nvPr>
            <p:ph idx="1"/>
          </p:nvPr>
        </p:nvPicPr>
        <p:blipFill>
          <a:blip r:embed="rId2"/>
          <a:stretch>
            <a:fillRect/>
          </a:stretch>
        </p:blipFill>
        <p:spPr>
          <a:xfrm>
            <a:off x="2932999" y="2557463"/>
            <a:ext cx="6326002" cy="3317875"/>
          </a:xfrm>
          <a:prstGeom prst="rect">
            <a:avLst/>
          </a:prstGeom>
        </p:spPr>
      </p:pic>
    </p:spTree>
    <p:extLst>
      <p:ext uri="{BB962C8B-B14F-4D97-AF65-F5344CB8AC3E}">
        <p14:creationId xmlns:p14="http://schemas.microsoft.com/office/powerpoint/2010/main" val="23881223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pt-BR" i="1" dirty="0"/>
              <a:t>Cworst(n) </a:t>
            </a:r>
            <a:r>
              <a:rPr lang="pt-BR" dirty="0"/>
              <a:t>= </a:t>
            </a:r>
            <a:r>
              <a:rPr lang="pt-BR" i="1" dirty="0"/>
              <a:t>(n </a:t>
            </a:r>
            <a:r>
              <a:rPr lang="pt-BR" dirty="0"/>
              <a:t>− 1</a:t>
            </a:r>
            <a:r>
              <a:rPr lang="pt-BR" i="1" dirty="0"/>
              <a:t>) </a:t>
            </a:r>
            <a:r>
              <a:rPr lang="pt-BR" dirty="0"/>
              <a:t>+ </a:t>
            </a:r>
            <a:r>
              <a:rPr lang="pt-BR" i="1" dirty="0"/>
              <a:t>(n </a:t>
            </a:r>
            <a:r>
              <a:rPr lang="pt-BR" dirty="0"/>
              <a:t>− 2</a:t>
            </a:r>
            <a:r>
              <a:rPr lang="pt-BR" i="1" dirty="0"/>
              <a:t>) </a:t>
            </a:r>
            <a:r>
              <a:rPr lang="pt-BR" dirty="0"/>
              <a:t>+ </a:t>
            </a:r>
            <a:r>
              <a:rPr lang="pt-BR" i="1" dirty="0"/>
              <a:t>. . . </a:t>
            </a:r>
            <a:r>
              <a:rPr lang="pt-BR" dirty="0"/>
              <a:t>+ 1= </a:t>
            </a:r>
            <a:r>
              <a:rPr lang="pt-BR" i="1" dirty="0"/>
              <a:t>(n </a:t>
            </a:r>
            <a:r>
              <a:rPr lang="pt-BR" dirty="0"/>
              <a:t>− 1</a:t>
            </a:r>
            <a:r>
              <a:rPr lang="pt-BR" i="1" dirty="0"/>
              <a:t>)n/</a:t>
            </a:r>
            <a:r>
              <a:rPr lang="pt-BR" dirty="0"/>
              <a:t>2 ∈ </a:t>
            </a:r>
            <a:r>
              <a:rPr lang="pt-BR" dirty="0" smtClean="0"/>
              <a:t>Θ</a:t>
            </a:r>
            <a:r>
              <a:rPr lang="pt-BR" i="1" dirty="0" smtClean="0"/>
              <a:t>(n</a:t>
            </a:r>
            <a:r>
              <a:rPr lang="pt-BR" baseline="30000" dirty="0" smtClean="0"/>
              <a:t>2</a:t>
            </a:r>
            <a:r>
              <a:rPr lang="pt-BR" i="1" dirty="0" smtClean="0"/>
              <a:t>)</a:t>
            </a:r>
          </a:p>
          <a:p>
            <a:r>
              <a:rPr lang="en-US" dirty="0"/>
              <a:t>a careful mathematical analysis has shown that the </a:t>
            </a:r>
            <a:r>
              <a:rPr lang="en-US" dirty="0" smtClean="0"/>
              <a:t>average-case efficiency </a:t>
            </a:r>
            <a:r>
              <a:rPr lang="en-US" dirty="0"/>
              <a:t>is linear. </a:t>
            </a:r>
            <a:endParaRPr lang="en-US" dirty="0" smtClean="0"/>
          </a:p>
          <a:p>
            <a:r>
              <a:rPr lang="en-US" dirty="0" smtClean="0"/>
              <a:t>computer </a:t>
            </a:r>
            <a:r>
              <a:rPr lang="en-US" dirty="0"/>
              <a:t>scientists have discovered a more </a:t>
            </a:r>
            <a:r>
              <a:rPr lang="en-US" dirty="0" smtClean="0"/>
              <a:t>sophisticated way </a:t>
            </a:r>
            <a:r>
              <a:rPr lang="en-US" dirty="0"/>
              <a:t>of choosing a pivot in </a:t>
            </a:r>
            <a:r>
              <a:rPr lang="en-US" dirty="0" err="1"/>
              <a:t>quickselect</a:t>
            </a:r>
            <a:r>
              <a:rPr lang="en-US" dirty="0"/>
              <a:t> that guarantees linear time even </a:t>
            </a:r>
            <a:r>
              <a:rPr lang="en-US" dirty="0" smtClean="0"/>
              <a:t>in the </a:t>
            </a:r>
            <a:r>
              <a:rPr lang="en-US" dirty="0"/>
              <a:t>worst case</a:t>
            </a:r>
            <a:endParaRPr lang="en-US" dirty="0"/>
          </a:p>
        </p:txBody>
      </p:sp>
    </p:spTree>
    <p:extLst>
      <p:ext uri="{BB962C8B-B14F-4D97-AF65-F5344CB8AC3E}">
        <p14:creationId xmlns:p14="http://schemas.microsoft.com/office/powerpoint/2010/main" val="2447725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lnSpcReduction="10000"/>
          </a:bodyPr>
          <a:lstStyle/>
          <a:p>
            <a:r>
              <a:rPr lang="en-US" dirty="0"/>
              <a:t>T</a:t>
            </a:r>
            <a:r>
              <a:rPr lang="en-US" dirty="0" smtClean="0"/>
              <a:t>he </a:t>
            </a:r>
            <a:r>
              <a:rPr lang="en-US" dirty="0"/>
              <a:t>exponentiation problem of computing a</a:t>
            </a:r>
            <a:r>
              <a:rPr lang="en-US" baseline="30000" dirty="0"/>
              <a:t>n</a:t>
            </a:r>
            <a:r>
              <a:rPr lang="en-US" dirty="0"/>
              <a:t> where a ≠</a:t>
            </a:r>
            <a:r>
              <a:rPr lang="en-US" dirty="0" smtClean="0"/>
              <a:t> </a:t>
            </a:r>
            <a:r>
              <a:rPr lang="en-US" dirty="0"/>
              <a:t>0 and n is a nonnegative </a:t>
            </a:r>
            <a:r>
              <a:rPr lang="en-US" dirty="0" smtClean="0"/>
              <a:t>integer : a</a:t>
            </a:r>
            <a:r>
              <a:rPr lang="en-US" baseline="30000" dirty="0" smtClean="0"/>
              <a:t>n</a:t>
            </a:r>
            <a:r>
              <a:rPr lang="en-US" dirty="0" smtClean="0"/>
              <a:t> </a:t>
            </a:r>
            <a:r>
              <a:rPr lang="en-US" dirty="0"/>
              <a:t>= a</a:t>
            </a:r>
            <a:r>
              <a:rPr lang="en-US" baseline="30000" dirty="0"/>
              <a:t>n−1</a:t>
            </a:r>
            <a:r>
              <a:rPr lang="en-US" dirty="0"/>
              <a:t> × a</a:t>
            </a:r>
          </a:p>
          <a:p>
            <a:r>
              <a:rPr lang="en-US" dirty="0"/>
              <a:t>T</a:t>
            </a:r>
            <a:r>
              <a:rPr lang="en-US" dirty="0" smtClean="0"/>
              <a:t>he </a:t>
            </a:r>
            <a:r>
              <a:rPr lang="en-US" dirty="0"/>
              <a:t>function f (n) = a</a:t>
            </a:r>
            <a:r>
              <a:rPr lang="en-US" baseline="30000" dirty="0"/>
              <a:t>n</a:t>
            </a:r>
            <a:r>
              <a:rPr lang="en-US" dirty="0"/>
              <a:t> can be computed either “top down” by using its recursive definition or “bottom up” by multiplying 1 by a n times</a:t>
            </a:r>
            <a:r>
              <a:rPr lang="en-US" dirty="0" smtClean="0"/>
              <a:t>.</a:t>
            </a:r>
          </a:p>
          <a:p>
            <a:endParaRPr lang="en-US" dirty="0"/>
          </a:p>
          <a:p>
            <a:endParaRPr lang="en-US" dirty="0" smtClean="0"/>
          </a:p>
          <a:p>
            <a:r>
              <a:rPr lang="en-US" dirty="0"/>
              <a:t>Still </a:t>
            </a:r>
            <a:r>
              <a:rPr lang="en-US" dirty="0" smtClean="0"/>
              <a:t>has a time efficiency class of </a:t>
            </a:r>
            <a:r>
              <a:rPr lang="el-GR" dirty="0" smtClean="0"/>
              <a:t>Θ</a:t>
            </a:r>
            <a:r>
              <a:rPr lang="en-US" dirty="0" smtClean="0"/>
              <a:t>(n)</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988043" y="4157784"/>
            <a:ext cx="4215911" cy="939593"/>
          </a:xfrm>
          <a:prstGeom prst="rect">
            <a:avLst/>
          </a:prstGeom>
        </p:spPr>
      </p:pic>
    </p:spTree>
    <p:extLst>
      <p:ext uri="{BB962C8B-B14F-4D97-AF65-F5344CB8AC3E}">
        <p14:creationId xmlns:p14="http://schemas.microsoft.com/office/powerpoint/2010/main" val="2001078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Recurrence</a:t>
            </a:r>
            <a:endParaRPr lang="en-US" dirty="0"/>
          </a:p>
        </p:txBody>
      </p:sp>
      <p:sp>
        <p:nvSpPr>
          <p:cNvPr id="3" name="Content Placeholder 2"/>
          <p:cNvSpPr>
            <a:spLocks noGrp="1"/>
          </p:cNvSpPr>
          <p:nvPr>
            <p:ph idx="1"/>
          </p:nvPr>
        </p:nvSpPr>
        <p:spPr/>
        <p:txBody>
          <a:bodyPr/>
          <a:lstStyle/>
          <a:p>
            <a:r>
              <a:rPr lang="en-US" dirty="0" smtClean="0"/>
              <a:t>T(n</a:t>
            </a:r>
            <a:r>
              <a:rPr lang="en-US" dirty="0"/>
              <a:t>)=T(n−1)+f(n</a:t>
            </a:r>
            <a:r>
              <a:rPr lang="en-US" dirty="0" smtClean="0"/>
              <a:t>)</a:t>
            </a:r>
          </a:p>
          <a:p>
            <a:r>
              <a:rPr lang="en-US" dirty="0"/>
              <a:t>Applying backward </a:t>
            </a:r>
            <a:r>
              <a:rPr lang="en-US" dirty="0" smtClean="0"/>
              <a:t>substitutions:</a:t>
            </a:r>
          </a:p>
          <a:p>
            <a:endParaRPr lang="en-US" dirty="0"/>
          </a:p>
        </p:txBody>
      </p:sp>
      <p:pic>
        <p:nvPicPr>
          <p:cNvPr id="4" name="Picture 3"/>
          <p:cNvPicPr>
            <a:picLocks noChangeAspect="1"/>
          </p:cNvPicPr>
          <p:nvPr/>
        </p:nvPicPr>
        <p:blipFill>
          <a:blip r:embed="rId2"/>
          <a:stretch>
            <a:fillRect/>
          </a:stretch>
        </p:blipFill>
        <p:spPr>
          <a:xfrm>
            <a:off x="1703876" y="3625404"/>
            <a:ext cx="4403082" cy="2250464"/>
          </a:xfrm>
          <a:prstGeom prst="rect">
            <a:avLst/>
          </a:prstGeom>
        </p:spPr>
      </p:pic>
    </p:spTree>
    <p:extLst>
      <p:ext uri="{BB962C8B-B14F-4D97-AF65-F5344CB8AC3E}">
        <p14:creationId xmlns:p14="http://schemas.microsoft.com/office/powerpoint/2010/main" val="733601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6" name="Picture 5"/>
          <p:cNvPicPr>
            <a:picLocks noChangeAspect="1"/>
          </p:cNvPicPr>
          <p:nvPr/>
        </p:nvPicPr>
        <p:blipFill>
          <a:blip r:embed="rId2"/>
          <a:stretch>
            <a:fillRect/>
          </a:stretch>
        </p:blipFill>
        <p:spPr>
          <a:xfrm>
            <a:off x="1295401" y="2556932"/>
            <a:ext cx="4391025" cy="581025"/>
          </a:xfrm>
          <a:prstGeom prst="rect">
            <a:avLst/>
          </a:prstGeom>
        </p:spPr>
      </p:pic>
      <p:pic>
        <p:nvPicPr>
          <p:cNvPr id="7" name="Picture 6"/>
          <p:cNvPicPr>
            <a:picLocks noChangeAspect="1"/>
          </p:cNvPicPr>
          <p:nvPr/>
        </p:nvPicPr>
        <p:blipFill>
          <a:blip r:embed="rId3"/>
          <a:stretch>
            <a:fillRect/>
          </a:stretch>
        </p:blipFill>
        <p:spPr>
          <a:xfrm>
            <a:off x="1295401" y="3257934"/>
            <a:ext cx="6838950" cy="514350"/>
          </a:xfrm>
          <a:prstGeom prst="rect">
            <a:avLst/>
          </a:prstGeom>
        </p:spPr>
      </p:pic>
      <p:pic>
        <p:nvPicPr>
          <p:cNvPr id="8" name="Picture 7"/>
          <p:cNvPicPr>
            <a:picLocks noChangeAspect="1"/>
          </p:cNvPicPr>
          <p:nvPr/>
        </p:nvPicPr>
        <p:blipFill>
          <a:blip r:embed="rId4"/>
          <a:stretch>
            <a:fillRect/>
          </a:stretch>
        </p:blipFill>
        <p:spPr>
          <a:xfrm>
            <a:off x="1295401" y="3952538"/>
            <a:ext cx="5876925" cy="581025"/>
          </a:xfrm>
          <a:prstGeom prst="rect">
            <a:avLst/>
          </a:prstGeom>
        </p:spPr>
      </p:pic>
    </p:spTree>
    <p:extLst>
      <p:ext uri="{BB962C8B-B14F-4D97-AF65-F5344CB8AC3E}">
        <p14:creationId xmlns:p14="http://schemas.microsoft.com/office/powerpoint/2010/main" val="1378103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Decrease-by-a-Constant-Factor</a:t>
            </a:r>
            <a:endParaRPr lang="en-US" dirty="0"/>
          </a:p>
        </p:txBody>
      </p:sp>
      <p:sp>
        <p:nvSpPr>
          <p:cNvPr id="3" name="Content Placeholder 2"/>
          <p:cNvSpPr>
            <a:spLocks noGrp="1"/>
          </p:cNvSpPr>
          <p:nvPr>
            <p:ph idx="1"/>
          </p:nvPr>
        </p:nvSpPr>
        <p:spPr/>
        <p:txBody>
          <a:bodyPr/>
          <a:lstStyle/>
          <a:p>
            <a:r>
              <a:rPr lang="en-US" dirty="0" smtClean="0"/>
              <a:t>Reducing </a:t>
            </a:r>
            <a:r>
              <a:rPr lang="en-US" dirty="0"/>
              <a:t>a problem instance by the same constant factor on each iteration of the algorithm</a:t>
            </a:r>
            <a:r>
              <a:rPr lang="en-US" dirty="0" smtClean="0"/>
              <a:t>.</a:t>
            </a:r>
          </a:p>
          <a:p>
            <a:r>
              <a:rPr lang="en-US" dirty="0"/>
              <a:t>In most applications, this constant factor is </a:t>
            </a:r>
            <a:r>
              <a:rPr lang="en-US" dirty="0" smtClean="0"/>
              <a:t>equal to “2”.</a:t>
            </a:r>
          </a:p>
          <a:p>
            <a:r>
              <a:rPr lang="en-US" dirty="0"/>
              <a:t>See technique’s flow chart on next </a:t>
            </a:r>
            <a:r>
              <a:rPr lang="en-US" dirty="0" smtClean="0"/>
              <a:t>slide</a:t>
            </a:r>
          </a:p>
          <a:p>
            <a:endParaRPr lang="en-US" dirty="0"/>
          </a:p>
        </p:txBody>
      </p:sp>
    </p:spTree>
    <p:extLst>
      <p:ext uri="{BB962C8B-B14F-4D97-AF65-F5344CB8AC3E}">
        <p14:creationId xmlns:p14="http://schemas.microsoft.com/office/powerpoint/2010/main" val="10177662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28738</TotalTime>
  <Words>1855</Words>
  <Application>Microsoft Office PowerPoint</Application>
  <PresentationFormat>Widescreen</PresentationFormat>
  <Paragraphs>198</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Garamond</vt:lpstr>
      <vt:lpstr>Symbol</vt:lpstr>
      <vt:lpstr>Wingdings</vt:lpstr>
      <vt:lpstr>Organic</vt:lpstr>
      <vt:lpstr>Algorithms: Decrease and Conquer</vt:lpstr>
      <vt:lpstr>Decrease-and-Conquer </vt:lpstr>
      <vt:lpstr>Decrease-and-Conquer Major Variations </vt:lpstr>
      <vt:lpstr>Decrease-by-a-Constant</vt:lpstr>
      <vt:lpstr>PowerPoint Presentation</vt:lpstr>
      <vt:lpstr>Example</vt:lpstr>
      <vt:lpstr>Recurrence</vt:lpstr>
      <vt:lpstr>Examples</vt:lpstr>
      <vt:lpstr>Decrease-by-a-Constant-Factor</vt:lpstr>
      <vt:lpstr>PowerPoint Presentation</vt:lpstr>
      <vt:lpstr>Example</vt:lpstr>
      <vt:lpstr>Recurrence</vt:lpstr>
      <vt:lpstr>Recurrence</vt:lpstr>
      <vt:lpstr>Examples</vt:lpstr>
      <vt:lpstr>Variable-Size-Decrease</vt:lpstr>
      <vt:lpstr>Insertion Sort</vt:lpstr>
      <vt:lpstr>Example</vt:lpstr>
      <vt:lpstr>Algorithm</vt:lpstr>
      <vt:lpstr>Time Efficiency</vt:lpstr>
      <vt:lpstr>Digraph</vt:lpstr>
      <vt:lpstr>DFS Forest</vt:lpstr>
      <vt:lpstr>Topological Sorting</vt:lpstr>
      <vt:lpstr>Topological Sorting Methods</vt:lpstr>
      <vt:lpstr>1. DFS Method Example:</vt:lpstr>
      <vt:lpstr>2. Elimination Method Example:</vt:lpstr>
      <vt:lpstr>Usage</vt:lpstr>
      <vt:lpstr> Applications of topological  sorting in computer science</vt:lpstr>
      <vt:lpstr>Generating Combinatorial Objects</vt:lpstr>
      <vt:lpstr>Algorithm</vt:lpstr>
      <vt:lpstr>Definitions</vt:lpstr>
      <vt:lpstr>Algorithm</vt:lpstr>
      <vt:lpstr>Example</vt:lpstr>
      <vt:lpstr>Algorithm</vt:lpstr>
      <vt:lpstr>Example</vt:lpstr>
      <vt:lpstr>Generating Subsets</vt:lpstr>
      <vt:lpstr>Algorithm</vt:lpstr>
      <vt:lpstr>BRGC Example</vt:lpstr>
      <vt:lpstr>BRGC Usage</vt:lpstr>
      <vt:lpstr>Decrease by a Constant Factor</vt:lpstr>
      <vt:lpstr>Binary Search</vt:lpstr>
      <vt:lpstr>Fake Coin Problem</vt:lpstr>
      <vt:lpstr>Russian Peasant Multiplication</vt:lpstr>
      <vt:lpstr>Russian Peasant Multiplication Example</vt:lpstr>
      <vt:lpstr>Josephus Problem</vt:lpstr>
      <vt:lpstr>Josephus Problem Example</vt:lpstr>
      <vt:lpstr>Analysis</vt:lpstr>
      <vt:lpstr>Variable-Size-Decrease Algorithms</vt:lpstr>
      <vt:lpstr>Selection Problem</vt:lpstr>
      <vt:lpstr>Partitioning</vt:lpstr>
      <vt:lpstr>Two principal ways to partition an array</vt:lpstr>
      <vt:lpstr>Lomuto Partitioning</vt:lpstr>
      <vt:lpstr>Lomuto Partitioning Algorithm</vt:lpstr>
      <vt:lpstr>Quickselect </vt:lpstr>
      <vt:lpstr>Quickselect Example</vt:lpstr>
      <vt:lpstr>Quickselect Example Continued</vt:lpstr>
      <vt:lpstr>Quickselect Example Continued</vt:lpstr>
      <vt:lpstr>Analysis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Introduction</dc:title>
  <dc:creator>Navid Shaghaghi</dc:creator>
  <cp:lastModifiedBy>Navid</cp:lastModifiedBy>
  <cp:revision>134</cp:revision>
  <dcterms:created xsi:type="dcterms:W3CDTF">2017-04-10T18:09:07Z</dcterms:created>
  <dcterms:modified xsi:type="dcterms:W3CDTF">2019-08-14T18:53:00Z</dcterms:modified>
</cp:coreProperties>
</file>